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31"/>
  </p:notesMasterIdLst>
  <p:sldIdLst>
    <p:sldId id="278" r:id="rId3"/>
    <p:sldId id="257" r:id="rId4"/>
    <p:sldId id="276" r:id="rId5"/>
    <p:sldId id="277" r:id="rId6"/>
    <p:sldId id="258" r:id="rId7"/>
    <p:sldId id="293" r:id="rId8"/>
    <p:sldId id="294" r:id="rId9"/>
    <p:sldId id="261" r:id="rId10"/>
    <p:sldId id="262" r:id="rId11"/>
    <p:sldId id="263" r:id="rId12"/>
    <p:sldId id="266" r:id="rId13"/>
    <p:sldId id="269" r:id="rId14"/>
    <p:sldId id="271" r:id="rId15"/>
    <p:sldId id="273" r:id="rId16"/>
    <p:sldId id="275" r:id="rId17"/>
    <p:sldId id="295" r:id="rId18"/>
    <p:sldId id="288" r:id="rId19"/>
    <p:sldId id="296" r:id="rId20"/>
    <p:sldId id="289" r:id="rId21"/>
    <p:sldId id="297" r:id="rId22"/>
    <p:sldId id="290" r:id="rId23"/>
    <p:sldId id="298" r:id="rId24"/>
    <p:sldId id="291" r:id="rId25"/>
    <p:sldId id="299" r:id="rId26"/>
    <p:sldId id="292" r:id="rId27"/>
    <p:sldId id="285" r:id="rId28"/>
    <p:sldId id="286" r:id="rId29"/>
    <p:sldId id="287" r:id="rId3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467" autoAdjust="0"/>
  </p:normalViewPr>
  <p:slideViewPr>
    <p:cSldViewPr>
      <p:cViewPr varScale="1">
        <p:scale>
          <a:sx n="101" d="100"/>
          <a:sy n="101" d="100"/>
        </p:scale>
        <p:origin x="-1278" y="-84"/>
      </p:cViewPr>
      <p:guideLst>
        <p:guide orient="horz" pos="2160"/>
        <p:guide pos="2880"/>
      </p:guideLst>
    </p:cSldViewPr>
  </p:slideViewPr>
  <p:notesTextViewPr>
    <p:cViewPr>
      <p:scale>
        <a:sx n="1" d="1"/>
        <a:sy n="1" d="1"/>
      </p:scale>
      <p:origin x="0" y="0"/>
    </p:cViewPr>
  </p:notesTextViewPr>
  <p:notesViewPr>
    <p:cSldViewPr>
      <p:cViewPr>
        <p:scale>
          <a:sx n="125" d="100"/>
          <a:sy n="125" d="100"/>
        </p:scale>
        <p:origin x="-2292" y="64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5C98D6-ABC4-4893-B313-FE55C8EFF8C3}" type="datetimeFigureOut">
              <a:rPr lang="fr-FR" smtClean="0"/>
              <a:t>13/06/2014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8492C1D-7D76-41DB-8E99-EC91E2B0D5DB}" type="slidenum">
              <a:rPr lang="fr-FR" smtClean="0"/>
              <a:t>‹N°›</a:t>
            </a:fld>
            <a:endParaRPr lang="fr-FR"/>
          </a:p>
        </p:txBody>
      </p:sp>
    </p:spTree>
    <p:extLst>
      <p:ext uri="{BB962C8B-B14F-4D97-AF65-F5344CB8AC3E}">
        <p14:creationId xmlns:p14="http://schemas.microsoft.com/office/powerpoint/2010/main" val="2042859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1</a:t>
            </a:fld>
            <a:endParaRPr lang="fr-FR"/>
          </a:p>
        </p:txBody>
      </p:sp>
    </p:spTree>
    <p:extLst>
      <p:ext uri="{BB962C8B-B14F-4D97-AF65-F5344CB8AC3E}">
        <p14:creationId xmlns:p14="http://schemas.microsoft.com/office/powerpoint/2010/main" val="93913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Espace réservé de l'image des diapositives 1"/>
          <p:cNvSpPr>
            <a:spLocks noGrp="1" noRot="1" noChangeAspect="1" noTextEdit="1"/>
          </p:cNvSpPr>
          <p:nvPr>
            <p:ph type="sldImg"/>
          </p:nvPr>
        </p:nvSpPr>
        <p:spPr>
          <a:ln/>
        </p:spPr>
      </p:sp>
      <p:sp>
        <p:nvSpPr>
          <p:cNvPr id="306179"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6180"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0E819D58-78BA-4F0A-BC8C-BDA75B46AB01}" type="slidenum">
              <a:rPr lang="eu-ES" altLang="fr-FR" sz="1000">
                <a:latin typeface="Calibri" pitchFamily="34" charset="0"/>
              </a:rPr>
              <a:pPr eaLnBrk="1" hangingPunct="1">
                <a:spcBef>
                  <a:spcPct val="0"/>
                </a:spcBef>
                <a:buClrTx/>
                <a:buFontTx/>
                <a:buNone/>
              </a:pPr>
              <a:t>10</a:t>
            </a:fld>
            <a:endParaRPr lang="eu-ES" altLang="fr-FR" sz="1000">
              <a:latin typeface="Calibri" pitchFamily="34" charset="0"/>
            </a:endParaRPr>
          </a:p>
        </p:txBody>
      </p:sp>
      <p:sp>
        <p:nvSpPr>
          <p:cNvPr id="306181"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fr-FR" sz="900" b="1">
                <a:latin typeface="Century Gothic" pitchFamily="34" charset="0"/>
              </a:rPr>
              <a:t>SUBSTANCE - LOSS OF PLUMPNESS ANALYSIS:</a:t>
            </a:r>
          </a:p>
          <a:p>
            <a:pPr algn="just"/>
            <a:endParaRPr lang="en-US" altLang="fr-FR" sz="900">
              <a:latin typeface="Century Gothic" pitchFamily="34" charset="0"/>
            </a:endParaRPr>
          </a:p>
          <a:p>
            <a:pPr algn="just"/>
            <a:r>
              <a:rPr lang="en-GB" altLang="fr-FR" sz="900">
                <a:latin typeface="Century Gothic" pitchFamily="34" charset="0"/>
              </a:rPr>
              <a:t>The Beauty Expert will determine the loss of plumpness level using a scale from 1 to 3 with key words to help her. Moreover, for this concern, she will have the skin ageing atlas as reference. She will tick the box corresponding to the right “ageing level”.</a:t>
            </a:r>
          </a:p>
          <a:p>
            <a:pPr algn="just"/>
            <a:endParaRPr lang="fr-FR" altLang="fr-FR" sz="900">
              <a:latin typeface="Century Gothic" pitchFamily="34" charset="0"/>
            </a:endParaRPr>
          </a:p>
          <a:p>
            <a:pPr algn="just"/>
            <a:r>
              <a:rPr lang="en-GB" altLang="fr-FR" sz="900" b="1">
                <a:latin typeface="Century Gothic" pitchFamily="34" charset="0"/>
              </a:rPr>
              <a:t>1- LOW: </a:t>
            </a:r>
            <a:r>
              <a:rPr lang="en-GB" altLang="fr-FR" sz="900">
                <a:latin typeface="Century Gothic" pitchFamily="34" charset="0"/>
              </a:rPr>
              <a:t>visual: defined facial contour, no sagging / touch: skin is slack and it bounces back when touched </a:t>
            </a:r>
            <a:r>
              <a:rPr lang="fr-FR" altLang="fr-FR" sz="900" b="1">
                <a:latin typeface="Century Gothic" pitchFamily="34" charset="0"/>
                <a:sym typeface="Wingdings" pitchFamily="2" charset="2"/>
              </a:rPr>
              <a:t> </a:t>
            </a:r>
            <a:r>
              <a:rPr lang="en-GB" altLang="fr-FR" sz="900" b="1">
                <a:latin typeface="Century Gothic" pitchFamily="34" charset="0"/>
              </a:rPr>
              <a:t>very firm skin</a:t>
            </a:r>
          </a:p>
          <a:p>
            <a:pPr algn="just"/>
            <a:endParaRPr lang="fr-FR" altLang="fr-FR" sz="900">
              <a:latin typeface="Century Gothic" pitchFamily="34" charset="0"/>
            </a:endParaRPr>
          </a:p>
          <a:p>
            <a:pPr algn="just"/>
            <a:r>
              <a:rPr lang="en-GB" altLang="fr-FR" sz="900" b="1">
                <a:latin typeface="Century Gothic" pitchFamily="34" charset="0"/>
              </a:rPr>
              <a:t>3- HIGH: </a:t>
            </a:r>
            <a:r>
              <a:rPr lang="en-GB" altLang="fr-FR" sz="900">
                <a:latin typeface="Century Gothic" pitchFamily="34" charset="0"/>
              </a:rPr>
              <a:t>visual: poorly defined facial contour, sagging, slackening around the edges of the face, eyelids/ touch: skin is slack </a:t>
            </a:r>
            <a:r>
              <a:rPr lang="fr-FR" altLang="fr-FR" sz="900" b="1">
                <a:latin typeface="Century Gothic" pitchFamily="34" charset="0"/>
                <a:sym typeface="Wingdings" pitchFamily="2" charset="2"/>
              </a:rPr>
              <a:t> </a:t>
            </a:r>
            <a:r>
              <a:rPr lang="en-GB" altLang="fr-FR" sz="900" b="1">
                <a:latin typeface="Century Gothic" pitchFamily="34" charset="0"/>
              </a:rPr>
              <a:t>skin is not firm, it sags</a:t>
            </a:r>
          </a:p>
          <a:p>
            <a:pPr algn="just"/>
            <a:endParaRPr lang="fr-FR" altLang="fr-FR" sz="900">
              <a:latin typeface="Century Gothic" pitchFamily="34" charset="0"/>
            </a:endParaRPr>
          </a:p>
          <a:p>
            <a:pPr algn="just"/>
            <a:endParaRPr lang="fr-FR" altLang="fr-FR" sz="900">
              <a:latin typeface="Century Gothic"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Espace réservé de l'image des diapositives 1"/>
          <p:cNvSpPr>
            <a:spLocks noGrp="1" noRot="1" noChangeAspect="1" noTextEdit="1"/>
          </p:cNvSpPr>
          <p:nvPr>
            <p:ph type="sldImg"/>
          </p:nvPr>
        </p:nvSpPr>
        <p:spPr>
          <a:ln/>
        </p:spPr>
      </p:sp>
      <p:sp>
        <p:nvSpPr>
          <p:cNvPr id="309251"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9252"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C2DFC3A3-0E07-41B5-B237-12653D7C2F9D}" type="slidenum">
              <a:rPr lang="eu-ES" altLang="fr-FR" sz="1000">
                <a:latin typeface="Calibri" pitchFamily="34" charset="0"/>
              </a:rPr>
              <a:pPr eaLnBrk="1" hangingPunct="1">
                <a:spcBef>
                  <a:spcPct val="0"/>
                </a:spcBef>
                <a:buClrTx/>
                <a:buFontTx/>
                <a:buNone/>
              </a:pPr>
              <a:t>11</a:t>
            </a:fld>
            <a:endParaRPr lang="eu-ES" altLang="fr-FR" sz="1000">
              <a:latin typeface="Calibri" pitchFamily="34" charset="0"/>
            </a:endParaRPr>
          </a:p>
        </p:txBody>
      </p:sp>
      <p:sp>
        <p:nvSpPr>
          <p:cNvPr id="309253"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endParaRPr lang="fr-FR" altLang="fr-FR" sz="900">
              <a:latin typeface="Century Gothic"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Espace réservé de l'image des diapositives 1"/>
          <p:cNvSpPr>
            <a:spLocks noGrp="1" noRot="1" noChangeAspect="1" noTextEdit="1"/>
          </p:cNvSpPr>
          <p:nvPr>
            <p:ph type="sldImg"/>
          </p:nvPr>
        </p:nvSpPr>
        <p:spPr>
          <a:ln/>
        </p:spPr>
      </p:sp>
      <p:sp>
        <p:nvSpPr>
          <p:cNvPr id="312323"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12324"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EC7A74D9-F49F-4DC9-938B-945FBF7685FB}" type="slidenum">
              <a:rPr lang="eu-ES" altLang="fr-FR" sz="1000">
                <a:latin typeface="Calibri" pitchFamily="34" charset="0"/>
              </a:rPr>
              <a:pPr eaLnBrk="1" hangingPunct="1">
                <a:spcBef>
                  <a:spcPct val="0"/>
                </a:spcBef>
                <a:buClrTx/>
                <a:buFontTx/>
                <a:buNone/>
              </a:pPr>
              <a:t>12</a:t>
            </a:fld>
            <a:endParaRPr lang="eu-ES" altLang="fr-FR" sz="1000">
              <a:latin typeface="Calibri" pitchFamily="34" charset="0"/>
            </a:endParaRPr>
          </a:p>
        </p:txBody>
      </p:sp>
      <p:sp>
        <p:nvSpPr>
          <p:cNvPr id="312325"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fr-FR" sz="900" b="1">
                <a:latin typeface="Century Gothic" pitchFamily="34" charset="0"/>
              </a:rPr>
              <a:t>TEXTURE– ROUGHNESS, IMPERFECTIONS ANALYSIS:</a:t>
            </a:r>
          </a:p>
          <a:p>
            <a:pPr algn="just"/>
            <a:endParaRPr lang="en-US" altLang="fr-FR" sz="900">
              <a:latin typeface="Century Gothic" pitchFamily="34" charset="0"/>
            </a:endParaRPr>
          </a:p>
          <a:p>
            <a:pPr algn="just"/>
            <a:r>
              <a:rPr lang="en-GB" altLang="fr-FR" sz="900">
                <a:latin typeface="Century Gothic" pitchFamily="34" charset="0"/>
              </a:rPr>
              <a:t>The Beauty Expert will determine the roughness, imperfections level using a scale from 1 to 3 with key words to help her. She will use the lighting magnifying device to observe skin imperfections but also digital gesture in order to feel the skin’s surface irregularities under her fingers.</a:t>
            </a:r>
          </a:p>
          <a:p>
            <a:pPr algn="just"/>
            <a:endParaRPr lang="fr-FR" altLang="fr-FR" sz="900">
              <a:latin typeface="Century Gothic" pitchFamily="34" charset="0"/>
            </a:endParaRPr>
          </a:p>
          <a:p>
            <a:pPr algn="just"/>
            <a:r>
              <a:rPr lang="en-GB" altLang="fr-FR" sz="900" b="1">
                <a:latin typeface="Century Gothic" pitchFamily="34" charset="0"/>
              </a:rPr>
              <a:t>1- SMOOTH</a:t>
            </a:r>
          </a:p>
          <a:p>
            <a:pPr algn="just"/>
            <a:r>
              <a:rPr lang="fr-FR" altLang="fr-FR" sz="900" b="1">
                <a:latin typeface="Century Gothic" pitchFamily="34" charset="0"/>
              </a:rPr>
              <a:t>2- MEDIUM</a:t>
            </a:r>
          </a:p>
          <a:p>
            <a:pPr algn="just"/>
            <a:r>
              <a:rPr lang="en-GB" altLang="fr-FR" sz="900" b="1">
                <a:latin typeface="Century Gothic" pitchFamily="34" charset="0"/>
              </a:rPr>
              <a:t>3- </a:t>
            </a:r>
            <a:r>
              <a:rPr lang="fr-FR" altLang="fr-FR" sz="900" b="1">
                <a:latin typeface="Century Gothic" pitchFamily="34" charset="0"/>
              </a:rPr>
              <a:t>ROUGH</a:t>
            </a:r>
            <a:endParaRPr lang="fr-FR" altLang="fr-FR" sz="900">
              <a:latin typeface="Century Gothic" pitchFamily="34" charset="0"/>
            </a:endParaRPr>
          </a:p>
          <a:p>
            <a:pPr algn="just"/>
            <a:endParaRPr lang="fr-FR" altLang="fr-FR" sz="900">
              <a:latin typeface="Century Gothic"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Espace réservé de l'image des diapositives 1"/>
          <p:cNvSpPr>
            <a:spLocks noGrp="1" noRot="1" noChangeAspect="1" noTextEdit="1"/>
          </p:cNvSpPr>
          <p:nvPr>
            <p:ph type="sldImg"/>
          </p:nvPr>
        </p:nvSpPr>
        <p:spPr>
          <a:ln/>
        </p:spPr>
      </p:sp>
      <p:sp>
        <p:nvSpPr>
          <p:cNvPr id="314371"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14372"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7686B3D4-FD57-4D34-B460-0F986D56D37D}" type="slidenum">
              <a:rPr lang="eu-ES" altLang="fr-FR" sz="1000">
                <a:latin typeface="Calibri" pitchFamily="34" charset="0"/>
              </a:rPr>
              <a:pPr eaLnBrk="1" hangingPunct="1">
                <a:spcBef>
                  <a:spcPct val="0"/>
                </a:spcBef>
                <a:buClrTx/>
                <a:buFontTx/>
                <a:buNone/>
              </a:pPr>
              <a:t>13</a:t>
            </a:fld>
            <a:endParaRPr lang="eu-ES" altLang="fr-FR" sz="1000">
              <a:latin typeface="Calibri" pitchFamily="34" charset="0"/>
            </a:endParaRPr>
          </a:p>
        </p:txBody>
      </p:sp>
      <p:sp>
        <p:nvSpPr>
          <p:cNvPr id="314373"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fr-FR" sz="900" b="1">
                <a:latin typeface="Century Gothic" pitchFamily="34" charset="0"/>
              </a:rPr>
              <a:t>TEXTURE– DILATED PORES ANALYSIS:</a:t>
            </a:r>
          </a:p>
          <a:p>
            <a:pPr algn="just"/>
            <a:endParaRPr lang="en-US" altLang="fr-FR" sz="900">
              <a:latin typeface="Century Gothic" pitchFamily="34" charset="0"/>
            </a:endParaRPr>
          </a:p>
          <a:p>
            <a:pPr algn="just"/>
            <a:r>
              <a:rPr lang="en-GB" altLang="fr-FR" sz="900">
                <a:latin typeface="Century Gothic" pitchFamily="34" charset="0"/>
              </a:rPr>
              <a:t>The Beauty Expert will determine the dilated pores level using a scale from 1 to 3 with key words to help her. She will use the lighting magnifying device to observe the number of dilated pores on cheeks.</a:t>
            </a:r>
          </a:p>
          <a:p>
            <a:pPr algn="just"/>
            <a:endParaRPr lang="fr-FR" altLang="fr-FR" sz="900">
              <a:latin typeface="Century Gothic" pitchFamily="34" charset="0"/>
            </a:endParaRPr>
          </a:p>
          <a:p>
            <a:pPr algn="just"/>
            <a:r>
              <a:rPr lang="en-GB" altLang="fr-FR" sz="900" b="1">
                <a:latin typeface="Century Gothic" pitchFamily="34" charset="0"/>
              </a:rPr>
              <a:t>1- FEW</a:t>
            </a:r>
          </a:p>
          <a:p>
            <a:pPr algn="just"/>
            <a:r>
              <a:rPr lang="fr-FR" altLang="fr-FR" sz="900" b="1">
                <a:latin typeface="Century Gothic" pitchFamily="34" charset="0"/>
              </a:rPr>
              <a:t>2- MEDIUM</a:t>
            </a:r>
          </a:p>
          <a:p>
            <a:pPr algn="just"/>
            <a:r>
              <a:rPr lang="en-GB" altLang="fr-FR" sz="900" b="1">
                <a:latin typeface="Century Gothic" pitchFamily="34" charset="0"/>
              </a:rPr>
              <a:t>3- </a:t>
            </a:r>
            <a:r>
              <a:rPr lang="fr-FR" altLang="fr-FR" sz="900" b="1">
                <a:latin typeface="Century Gothic" pitchFamily="34" charset="0"/>
              </a:rPr>
              <a:t>A LOT</a:t>
            </a:r>
            <a:endParaRPr lang="fr-FR" altLang="fr-FR" sz="900">
              <a:latin typeface="Century Gothic" pitchFamily="34" charset="0"/>
            </a:endParaRPr>
          </a:p>
          <a:p>
            <a:pPr algn="just"/>
            <a:endParaRPr lang="fr-FR" altLang="fr-FR" sz="900">
              <a:latin typeface="Century Gothic"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Espace réservé de l'image des diapositives 1"/>
          <p:cNvSpPr>
            <a:spLocks noGrp="1" noRot="1" noChangeAspect="1" noTextEdit="1"/>
          </p:cNvSpPr>
          <p:nvPr>
            <p:ph type="sldImg"/>
          </p:nvPr>
        </p:nvSpPr>
        <p:spPr>
          <a:ln/>
        </p:spPr>
      </p:sp>
      <p:sp>
        <p:nvSpPr>
          <p:cNvPr id="316419"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16420"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360366DE-910B-471D-B39E-3AA2AB304D46}" type="slidenum">
              <a:rPr lang="eu-ES" altLang="fr-FR" sz="1000">
                <a:latin typeface="Calibri" pitchFamily="34" charset="0"/>
              </a:rPr>
              <a:pPr eaLnBrk="1" hangingPunct="1">
                <a:spcBef>
                  <a:spcPct val="0"/>
                </a:spcBef>
                <a:buClrTx/>
                <a:buFontTx/>
                <a:buNone/>
              </a:pPr>
              <a:t>14</a:t>
            </a:fld>
            <a:endParaRPr lang="eu-ES" altLang="fr-FR" sz="1000">
              <a:latin typeface="Calibri" pitchFamily="34" charset="0"/>
            </a:endParaRPr>
          </a:p>
        </p:txBody>
      </p:sp>
      <p:sp>
        <p:nvSpPr>
          <p:cNvPr id="316421"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fr-FR" sz="900" b="1">
                <a:latin typeface="Century Gothic" pitchFamily="34" charset="0"/>
              </a:rPr>
              <a:t>TONE– DULLNESS ANALYSIS:</a:t>
            </a:r>
          </a:p>
          <a:p>
            <a:pPr algn="just"/>
            <a:endParaRPr lang="en-US" altLang="fr-FR" sz="900">
              <a:latin typeface="Century Gothic" pitchFamily="34" charset="0"/>
            </a:endParaRPr>
          </a:p>
          <a:p>
            <a:pPr algn="just"/>
            <a:r>
              <a:rPr lang="en-GB" altLang="fr-FR" sz="900">
                <a:latin typeface="Century Gothic" pitchFamily="34" charset="0"/>
              </a:rPr>
              <a:t>The Beauty Expert will determine the dullness level of the complexion, using a scale from 1 to 3 with key words to help her. She will observe the complexion of the customer without tools. </a:t>
            </a:r>
          </a:p>
          <a:p>
            <a:pPr algn="just"/>
            <a:endParaRPr lang="fr-FR" altLang="fr-FR" sz="900">
              <a:latin typeface="Century Gothic" pitchFamily="34" charset="0"/>
            </a:endParaRPr>
          </a:p>
          <a:p>
            <a:pPr algn="just"/>
            <a:r>
              <a:rPr lang="en-GB" altLang="fr-FR" sz="900" b="1">
                <a:latin typeface="Century Gothic" pitchFamily="34" charset="0"/>
              </a:rPr>
              <a:t>1- RADIANT/ TRANSLUCENT SKIN </a:t>
            </a:r>
            <a:r>
              <a:rPr lang="en-GB" altLang="fr-FR" sz="900">
                <a:latin typeface="Century Gothic" pitchFamily="34" charset="0"/>
              </a:rPr>
              <a:t>(fresh pinkish complexion, translucent, radiant)</a:t>
            </a:r>
          </a:p>
          <a:p>
            <a:pPr algn="just"/>
            <a:r>
              <a:rPr lang="fr-FR" altLang="fr-FR" sz="900" b="1">
                <a:latin typeface="Century Gothic" pitchFamily="34" charset="0"/>
              </a:rPr>
              <a:t>2- MEDIUM</a:t>
            </a:r>
          </a:p>
          <a:p>
            <a:pPr algn="just"/>
            <a:r>
              <a:rPr lang="en-GB" altLang="fr-FR" sz="900" b="1">
                <a:latin typeface="Century Gothic" pitchFamily="34" charset="0"/>
              </a:rPr>
              <a:t>3- </a:t>
            </a:r>
            <a:r>
              <a:rPr lang="fr-FR" altLang="fr-FR" sz="900" b="1">
                <a:latin typeface="Century Gothic" pitchFamily="34" charset="0"/>
              </a:rPr>
              <a:t>DULL SKIN/ LOSS OF TRANSLUCENCY </a:t>
            </a:r>
            <a:r>
              <a:rPr lang="en-GB" altLang="fr-FR" sz="900">
                <a:latin typeface="Century Gothic" pitchFamily="34" charset="0"/>
              </a:rPr>
              <a:t>(olive or yellowish complexion, dull with lack of translucency and radiance)</a:t>
            </a:r>
          </a:p>
          <a:p>
            <a:pPr algn="just"/>
            <a:endParaRPr lang="fr-FR" altLang="fr-FR" sz="900">
              <a:latin typeface="Century Gothic" pitchFamily="34" charset="0"/>
            </a:endParaRPr>
          </a:p>
          <a:p>
            <a:pPr algn="just"/>
            <a:endParaRPr lang="fr-FR" altLang="fr-FR" sz="900">
              <a:latin typeface="Century Gothic"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Espace réservé de l'image des diapositives 1"/>
          <p:cNvSpPr>
            <a:spLocks noGrp="1" noRot="1" noChangeAspect="1" noTextEdit="1"/>
          </p:cNvSpPr>
          <p:nvPr>
            <p:ph type="sldImg"/>
          </p:nvPr>
        </p:nvSpPr>
        <p:spPr>
          <a:ln/>
        </p:spPr>
      </p:sp>
      <p:sp>
        <p:nvSpPr>
          <p:cNvPr id="318467"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18468"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A01E7DAC-42F7-4E13-9AB5-0DF7A01A95FC}" type="slidenum">
              <a:rPr lang="eu-ES" altLang="fr-FR" sz="1000">
                <a:latin typeface="Calibri" pitchFamily="34" charset="0"/>
              </a:rPr>
              <a:pPr eaLnBrk="1" hangingPunct="1">
                <a:spcBef>
                  <a:spcPct val="0"/>
                </a:spcBef>
                <a:buClrTx/>
                <a:buFontTx/>
                <a:buNone/>
              </a:pPr>
              <a:t>15</a:t>
            </a:fld>
            <a:endParaRPr lang="eu-ES" altLang="fr-FR" sz="1000">
              <a:latin typeface="Calibri" pitchFamily="34" charset="0"/>
            </a:endParaRPr>
          </a:p>
        </p:txBody>
      </p:sp>
      <p:sp>
        <p:nvSpPr>
          <p:cNvPr id="318469" name="Espace réservé des commentaires 2"/>
          <p:cNvSpPr>
            <a:spLocks noGrp="1"/>
          </p:cNvSpPr>
          <p:nvPr>
            <p:ph type="body"/>
          </p:nvPr>
        </p:nvSpPr>
        <p:spPr>
          <a:xfrm>
            <a:off x="656356" y="4213871"/>
            <a:ext cx="5253915" cy="3991192"/>
          </a:xfrm>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fr-FR" sz="900" b="1">
                <a:latin typeface="Century Gothic" pitchFamily="34" charset="0"/>
              </a:rPr>
              <a:t>TONE– PIGMENTATION SPOTS ANALYSIS:</a:t>
            </a:r>
          </a:p>
          <a:p>
            <a:pPr algn="just"/>
            <a:endParaRPr lang="en-US" altLang="fr-FR" sz="900">
              <a:latin typeface="Century Gothic" pitchFamily="34" charset="0"/>
            </a:endParaRPr>
          </a:p>
          <a:p>
            <a:pPr algn="just"/>
            <a:r>
              <a:rPr lang="en-GB" altLang="fr-FR" sz="900">
                <a:latin typeface="Century Gothic" pitchFamily="34" charset="0"/>
              </a:rPr>
              <a:t>The Beauty Expert will determine the pigmentation spots level, using the lighting magnifying device and a scale from 1 to 3 with key words to help her. She will observe the number and the size of pigmentation spots under the eyes.</a:t>
            </a:r>
          </a:p>
          <a:p>
            <a:pPr algn="just"/>
            <a:endParaRPr lang="fr-FR" altLang="fr-FR" sz="900">
              <a:latin typeface="Century Gothic" pitchFamily="34" charset="0"/>
            </a:endParaRPr>
          </a:p>
          <a:p>
            <a:pPr algn="just"/>
            <a:r>
              <a:rPr lang="en-GB" altLang="fr-FR" sz="900" b="1">
                <a:latin typeface="Century Gothic" pitchFamily="34" charset="0"/>
              </a:rPr>
              <a:t>1- FEW </a:t>
            </a:r>
          </a:p>
          <a:p>
            <a:pPr algn="just"/>
            <a:r>
              <a:rPr lang="fr-FR" altLang="fr-FR" sz="900" b="1">
                <a:latin typeface="Century Gothic" pitchFamily="34" charset="0"/>
              </a:rPr>
              <a:t>2- MEDIUM</a:t>
            </a:r>
          </a:p>
          <a:p>
            <a:pPr algn="just"/>
            <a:r>
              <a:rPr lang="en-GB" altLang="fr-FR" sz="900" b="1">
                <a:latin typeface="Century Gothic" pitchFamily="34" charset="0"/>
              </a:rPr>
              <a:t>3- </a:t>
            </a:r>
            <a:r>
              <a:rPr lang="fr-FR" altLang="fr-FR" sz="900" b="1">
                <a:latin typeface="Century Gothic" pitchFamily="34" charset="0"/>
              </a:rPr>
              <a:t>A LOT</a:t>
            </a:r>
            <a:endParaRPr lang="en-GB" altLang="fr-FR" sz="900">
              <a:latin typeface="Century Gothic" pitchFamily="34" charset="0"/>
            </a:endParaRPr>
          </a:p>
          <a:p>
            <a:pPr algn="just"/>
            <a:endParaRPr lang="fr-FR" altLang="fr-FR" sz="900">
              <a:latin typeface="Century Gothic" pitchFamily="34" charset="0"/>
            </a:endParaRPr>
          </a:p>
          <a:p>
            <a:pPr algn="just"/>
            <a:endParaRPr lang="fr-FR" altLang="fr-FR" sz="900">
              <a:latin typeface="Century Gothic"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Espace réservé de l'image des diapositives 1"/>
          <p:cNvSpPr>
            <a:spLocks noGrp="1" noRot="1" noChangeAspect="1" noTextEdit="1"/>
          </p:cNvSpPr>
          <p:nvPr>
            <p:ph type="sldImg"/>
          </p:nvPr>
        </p:nvSpPr>
        <p:spPr>
          <a:ln/>
        </p:spPr>
      </p:sp>
      <p:sp>
        <p:nvSpPr>
          <p:cNvPr id="320515"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0516"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21505401-5217-4A84-8768-962FBC71BEBA}" type="slidenum">
              <a:rPr lang="eu-ES" altLang="fr-FR" sz="1000">
                <a:latin typeface="Calibri" pitchFamily="34" charset="0"/>
              </a:rPr>
              <a:pPr eaLnBrk="1" hangingPunct="1">
                <a:spcBef>
                  <a:spcPct val="0"/>
                </a:spcBef>
                <a:buClrTx/>
                <a:buFontTx/>
                <a:buNone/>
              </a:pPr>
              <a:t>16</a:t>
            </a:fld>
            <a:endParaRPr lang="eu-ES" altLang="fr-FR" sz="1000">
              <a:latin typeface="Calibri" pitchFamily="34" charset="0"/>
            </a:endParaRPr>
          </a:p>
        </p:txBody>
      </p:sp>
      <p:sp>
        <p:nvSpPr>
          <p:cNvPr id="320517" name="Espace réservé des commentaires 2"/>
          <p:cNvSpPr>
            <a:spLocks noGrp="1"/>
          </p:cNvSpPr>
          <p:nvPr>
            <p:ph type="body"/>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fr-FR" sz="900" i="1">
                <a:latin typeface="Century Gothic" pitchFamily="34" charset="0"/>
              </a:rPr>
              <a:t>After conducting the 3 steps of the clinical diagnosis</a:t>
            </a:r>
          </a:p>
          <a:p>
            <a:pPr algn="just"/>
            <a:endParaRPr lang="en-US" altLang="fr-FR" sz="900">
              <a:latin typeface="Century Gothic" pitchFamily="34" charset="0"/>
            </a:endParaRPr>
          </a:p>
          <a:p>
            <a:pPr algn="just"/>
            <a:r>
              <a:rPr lang="en-US" altLang="fr-FR" sz="900">
                <a:latin typeface="Century Gothic" pitchFamily="34" charset="0"/>
              </a:rPr>
              <a:t>Madam, I have taken note that </a:t>
            </a:r>
            <a:r>
              <a:rPr lang="en-US" altLang="fr-FR" sz="900" b="1">
                <a:latin typeface="Century Gothic" pitchFamily="34" charset="0"/>
              </a:rPr>
              <a:t>your main concerns today are smoothing out your skin's surface and treating your dark spots. </a:t>
            </a:r>
          </a:p>
          <a:p>
            <a:pPr algn="just"/>
            <a:r>
              <a:rPr lang="en-US" altLang="fr-FR" sz="900">
                <a:latin typeface="Century Gothic" pitchFamily="34" charset="0"/>
              </a:rPr>
              <a:t>The results of the clinical diagnosis, using the skin profiler assessment and my own expert evaluation confirm this.</a:t>
            </a:r>
          </a:p>
          <a:p>
            <a:pPr algn="just"/>
            <a:endParaRPr lang="en-US" altLang="fr-FR" sz="900">
              <a:latin typeface="Century Gothic" pitchFamily="34" charset="0"/>
            </a:endParaRPr>
          </a:p>
          <a:p>
            <a:pPr algn="just"/>
            <a:r>
              <a:rPr lang="en-US" altLang="fr-FR" sz="900">
                <a:latin typeface="Century Gothic" pitchFamily="34" charset="0"/>
              </a:rPr>
              <a:t>Consequently, your clinical recommendation from Laclinic-Montreux would be a </a:t>
            </a:r>
            <a:r>
              <a:rPr lang="en-US" altLang="fr-FR" sz="900" b="1">
                <a:latin typeface="Century Gothic" pitchFamily="34" charset="0"/>
              </a:rPr>
              <a:t>1.2.2 combination profile, mainly targeting skin texture irregularities (TEXTURE) as well as dark spots, dyschromia (TONE) </a:t>
            </a:r>
            <a:r>
              <a:rPr lang="en-US" altLang="fr-FR" sz="900">
                <a:latin typeface="Century Gothic" pitchFamily="34" charset="0"/>
              </a:rPr>
              <a:t>and on a lesser note, the third criterion for perfect skin, i.e.  SUBSTANCE.</a:t>
            </a:r>
          </a:p>
          <a:p>
            <a:pPr algn="just"/>
            <a:r>
              <a:rPr lang="en-US" altLang="fr-FR" sz="900">
                <a:latin typeface="Century Gothic" pitchFamily="34" charset="0"/>
              </a:rPr>
              <a:t>Your made-to-measure serum would contain 2 powerful active ingredients that target your skin texture and 2 others for treating your dark spots. Moreover, as already stated, in all cases, the product would also treat your skin substance (wrinkles, loss of firmness), thanks to the addition of 1 active ingredient.</a:t>
            </a:r>
          </a:p>
          <a:p>
            <a:pPr algn="just"/>
            <a:endParaRPr lang="en-US" altLang="fr-FR" sz="900">
              <a:latin typeface="Century Gothic" pitchFamily="34" charset="0"/>
            </a:endParaRPr>
          </a:p>
          <a:p>
            <a:pPr algn="just"/>
            <a:r>
              <a:rPr lang="en-US" altLang="fr-FR" sz="900">
                <a:latin typeface="Century Gothic" pitchFamily="34" charset="0"/>
              </a:rPr>
              <a:t>More information on each active ingredient contained in the 1.2.2. dose and on the texture may be found in the technical data sheet.</a:t>
            </a:r>
          </a:p>
          <a:p>
            <a:pPr algn="just"/>
            <a:endParaRPr lang="en-US" altLang="fr-FR" sz="900">
              <a:latin typeface="Century Gothic" pitchFamily="34" charset="0"/>
            </a:endParaRPr>
          </a:p>
          <a:p>
            <a:pPr algn="just"/>
            <a:r>
              <a:rPr lang="en-US" altLang="fr-FR" sz="900">
                <a:latin typeface="Century Gothic" pitchFamily="34" charset="0"/>
              </a:rPr>
              <a:t>Does this made-to-measure solution meet your needs and expectations?</a:t>
            </a:r>
          </a:p>
          <a:p>
            <a:pPr algn="just"/>
            <a:endParaRPr lang="en-US" altLang="fr-FR" sz="900">
              <a:latin typeface="Century Gothic" pitchFamily="34" charset="0"/>
            </a:endParaRPr>
          </a:p>
          <a:p>
            <a:pPr algn="just"/>
            <a:r>
              <a:rPr lang="en-US" altLang="fr-FR" sz="900">
                <a:latin typeface="Century Gothic" pitchFamily="34" charset="0"/>
              </a:rPr>
              <a:t>Yes</a:t>
            </a:r>
            <a:r>
              <a:rPr lang="en-US" altLang="fr-FR" sz="900">
                <a:latin typeface="Century Gothic" pitchFamily="34" charset="0"/>
                <a:sym typeface="Wingdings" pitchFamily="2" charset="2"/>
              </a:rPr>
              <a:t> fill out the 'YOUR MADE-TO-MEASURE SERUM' section on the prescription, and then add complementary products to the right-hand side in order to recommend a complete skincare routine for your client.</a:t>
            </a:r>
            <a:endParaRPr lang="en-US" altLang="fr-FR" sz="900">
              <a:latin typeface="Century Gothic" pitchFamily="34" charset="0"/>
            </a:endParaRPr>
          </a:p>
          <a:p>
            <a:pPr algn="just"/>
            <a:r>
              <a:rPr lang="en-US" altLang="fr-FR" sz="900">
                <a:latin typeface="Century Gothic" pitchFamily="34" charset="0"/>
              </a:rPr>
              <a:t>No </a:t>
            </a:r>
            <a:r>
              <a:rPr lang="en-US" altLang="fr-FR" sz="900">
                <a:latin typeface="Century Gothic" pitchFamily="34" charset="0"/>
                <a:sym typeface="Wingdings" pitchFamily="2" charset="2"/>
              </a:rPr>
              <a:t> try to understand why and then suggest another profile that corresponds to the client's needs and expectations. If the client objects to the price, use the sales arguments specially developed for handling objections.</a:t>
            </a:r>
            <a:endParaRPr lang="en-US" altLang="fr-FR" sz="900">
              <a:latin typeface="Century Gothic" pitchFamily="34" charset="0"/>
            </a:endParaRPr>
          </a:p>
          <a:p>
            <a:pPr algn="just"/>
            <a:endParaRPr lang="en-US" altLang="fr-FR" sz="900">
              <a:latin typeface="Century Gothic"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17</a:t>
            </a:fld>
            <a:endParaRPr lang="fr-FR"/>
          </a:p>
        </p:txBody>
      </p:sp>
    </p:spTree>
    <p:extLst>
      <p:ext uri="{BB962C8B-B14F-4D97-AF65-F5344CB8AC3E}">
        <p14:creationId xmlns:p14="http://schemas.microsoft.com/office/powerpoint/2010/main" val="39847085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Espace réservé de l'image des diapositives 1"/>
          <p:cNvSpPr>
            <a:spLocks noGrp="1" noRot="1" noChangeAspect="1" noTextEdit="1"/>
          </p:cNvSpPr>
          <p:nvPr>
            <p:ph type="sldImg"/>
          </p:nvPr>
        </p:nvSpPr>
        <p:spPr>
          <a:ln/>
        </p:spPr>
      </p:sp>
      <p:sp>
        <p:nvSpPr>
          <p:cNvPr id="321539"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1540"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EC7669D6-30A5-4E5C-8962-41DA80FC8FC9}" type="slidenum">
              <a:rPr lang="eu-ES" altLang="fr-FR" sz="1000">
                <a:latin typeface="Calibri" pitchFamily="34" charset="0"/>
              </a:rPr>
              <a:pPr eaLnBrk="1" hangingPunct="1">
                <a:spcBef>
                  <a:spcPct val="0"/>
                </a:spcBef>
                <a:buClrTx/>
                <a:buFontTx/>
                <a:buNone/>
              </a:pPr>
              <a:t>18</a:t>
            </a:fld>
            <a:endParaRPr lang="eu-ES" altLang="fr-FR" sz="1000">
              <a:latin typeface="Calibri" pitchFamily="34" charset="0"/>
            </a:endParaRPr>
          </a:p>
        </p:txBody>
      </p:sp>
      <p:sp>
        <p:nvSpPr>
          <p:cNvPr id="321541" name="Espace réservé des commentaires 2"/>
          <p:cNvSpPr>
            <a:spLocks noGrp="1"/>
          </p:cNvSpPr>
          <p:nvPr>
            <p:ph type="body"/>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fr-FR" sz="900" i="1">
                <a:latin typeface="Century Gothic" pitchFamily="34" charset="0"/>
              </a:rPr>
              <a:t>After conducting the 3 steps of the clinical diagnosis</a:t>
            </a:r>
          </a:p>
          <a:p>
            <a:pPr algn="just"/>
            <a:endParaRPr lang="en-US" altLang="fr-FR" sz="900" i="1">
              <a:latin typeface="Century Gothic" pitchFamily="34" charset="0"/>
            </a:endParaRPr>
          </a:p>
          <a:p>
            <a:pPr algn="just"/>
            <a:r>
              <a:rPr lang="en-US" altLang="fr-FR" sz="900">
                <a:latin typeface="Century Gothic" pitchFamily="34" charset="0"/>
              </a:rPr>
              <a:t>Madam, I have taken note that </a:t>
            </a:r>
            <a:r>
              <a:rPr lang="en-US" altLang="fr-FR" sz="900" b="1">
                <a:latin typeface="Century Gothic" pitchFamily="34" charset="0"/>
              </a:rPr>
              <a:t>your main concern today is treating your dark spots. </a:t>
            </a:r>
          </a:p>
          <a:p>
            <a:pPr algn="just"/>
            <a:r>
              <a:rPr lang="en-US" altLang="fr-FR" sz="900">
                <a:latin typeface="Century Gothic" pitchFamily="34" charset="0"/>
              </a:rPr>
              <a:t>The results of the clinical diagnosis, using the skin profiler assessment and my own expert evaluation confirm this.</a:t>
            </a:r>
          </a:p>
          <a:p>
            <a:pPr algn="just"/>
            <a:endParaRPr lang="en-US" altLang="fr-FR" sz="900">
              <a:latin typeface="Century Gothic" pitchFamily="34" charset="0"/>
            </a:endParaRPr>
          </a:p>
          <a:p>
            <a:pPr algn="just"/>
            <a:r>
              <a:rPr lang="en-US" altLang="fr-FR" sz="900">
                <a:latin typeface="Century Gothic" pitchFamily="34" charset="0"/>
              </a:rPr>
              <a:t>Consequently, your clinical recommendation from Laclinic-Montreux would be a </a:t>
            </a:r>
            <a:r>
              <a:rPr lang="en-US" altLang="fr-FR" sz="900" b="1">
                <a:latin typeface="Century Gothic" pitchFamily="34" charset="0"/>
              </a:rPr>
              <a:t>1.1.3 radical profile, mainly targeting dark spots and dyschromia (TONE) </a:t>
            </a:r>
            <a:r>
              <a:rPr lang="en-US" altLang="fr-FR" sz="900">
                <a:latin typeface="Century Gothic" pitchFamily="34" charset="0"/>
              </a:rPr>
              <a:t>and on a lesser note, the other two criteria for perfect skin, i.e.  SUBSTANCE and TEXTURE.</a:t>
            </a:r>
          </a:p>
          <a:p>
            <a:pPr algn="just"/>
            <a:r>
              <a:rPr lang="en-US" altLang="fr-FR" sz="900">
                <a:latin typeface="Century Gothic" pitchFamily="34" charset="0"/>
              </a:rPr>
              <a:t>Your made-to-measure serum would contain 3 powerful active ingredients that target your dark spots. Moreover, as already stated, in all cases, the product would also treat your skin texture (surface irregularities, dilated pores) (1 active ingredient) as well as your skin substance (wrinkles, loss of firmness) (1 active ingredient).</a:t>
            </a:r>
          </a:p>
          <a:p>
            <a:pPr algn="just"/>
            <a:endParaRPr lang="en-US" altLang="fr-FR" sz="900">
              <a:latin typeface="Century Gothic" pitchFamily="34" charset="0"/>
            </a:endParaRPr>
          </a:p>
          <a:p>
            <a:pPr algn="just"/>
            <a:r>
              <a:rPr lang="en-US" altLang="fr-FR" sz="900">
                <a:latin typeface="Century Gothic" pitchFamily="34" charset="0"/>
              </a:rPr>
              <a:t>More information on each active ingredient contained in the 1.1.3 dose and on the texture may be found in the technical data sheet.</a:t>
            </a:r>
          </a:p>
          <a:p>
            <a:pPr algn="just"/>
            <a:endParaRPr lang="en-US" altLang="fr-FR" sz="900">
              <a:latin typeface="Century Gothic" pitchFamily="34" charset="0"/>
            </a:endParaRPr>
          </a:p>
          <a:p>
            <a:pPr algn="just"/>
            <a:r>
              <a:rPr lang="en-US" altLang="fr-FR" sz="900">
                <a:latin typeface="Century Gothic" pitchFamily="34" charset="0"/>
              </a:rPr>
              <a:t>Does this made-to-measure solution meet your needs and expectations?</a:t>
            </a:r>
          </a:p>
          <a:p>
            <a:pPr algn="just"/>
            <a:endParaRPr lang="en-US" altLang="fr-FR" sz="900">
              <a:latin typeface="Century Gothic" pitchFamily="34" charset="0"/>
            </a:endParaRPr>
          </a:p>
          <a:p>
            <a:pPr algn="just"/>
            <a:r>
              <a:rPr lang="en-US" altLang="fr-FR" sz="900">
                <a:latin typeface="Century Gothic" pitchFamily="34" charset="0"/>
              </a:rPr>
              <a:t>Yes</a:t>
            </a:r>
            <a:r>
              <a:rPr lang="en-US" altLang="fr-FR" sz="900">
                <a:latin typeface="Century Gothic" pitchFamily="34" charset="0"/>
                <a:sym typeface="Wingdings" pitchFamily="2" charset="2"/>
              </a:rPr>
              <a:t> fill out the 'YOUR MADE-TO-MEASURE SERUM' section on the prescription, and then add complementary products to the right-hand side in order to recommend a complete skincare routine for your client.</a:t>
            </a:r>
            <a:endParaRPr lang="en-US" altLang="fr-FR" sz="900">
              <a:latin typeface="Century Gothic" pitchFamily="34" charset="0"/>
            </a:endParaRPr>
          </a:p>
          <a:p>
            <a:pPr algn="just"/>
            <a:r>
              <a:rPr lang="en-US" altLang="fr-FR" sz="900">
                <a:latin typeface="Century Gothic" pitchFamily="34" charset="0"/>
              </a:rPr>
              <a:t>No </a:t>
            </a:r>
            <a:r>
              <a:rPr lang="en-US" altLang="fr-FR" sz="900">
                <a:latin typeface="Century Gothic" pitchFamily="34" charset="0"/>
                <a:sym typeface="Wingdings" pitchFamily="2" charset="2"/>
              </a:rPr>
              <a:t> try to understand why and then suggest another profile that corresponds to the client's needs and expectations.</a:t>
            </a:r>
            <a:endParaRPr lang="en-US" altLang="fr-FR" sz="900">
              <a:latin typeface="Century Gothic"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19</a:t>
            </a:fld>
            <a:endParaRPr lang="fr-FR"/>
          </a:p>
        </p:txBody>
      </p:sp>
    </p:spTree>
    <p:extLst>
      <p:ext uri="{BB962C8B-B14F-4D97-AF65-F5344CB8AC3E}">
        <p14:creationId xmlns:p14="http://schemas.microsoft.com/office/powerpoint/2010/main" val="3984708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Espace réservé de l'image des diapositives 1"/>
          <p:cNvSpPr>
            <a:spLocks noGrp="1" noRot="1" noChangeAspect="1" noTextEdit="1"/>
          </p:cNvSpPr>
          <p:nvPr>
            <p:ph type="sldImg"/>
          </p:nvPr>
        </p:nvSpPr>
        <p:spPr>
          <a:ln/>
        </p:spPr>
      </p:sp>
      <p:sp>
        <p:nvSpPr>
          <p:cNvPr id="3" name="Espace réservé des commentaires 2"/>
          <p:cNvSpPr>
            <a:spLocks noGrp="1"/>
          </p:cNvSpPr>
          <p:nvPr>
            <p:ph type="body" idx="1"/>
          </p:nvPr>
        </p:nvSpPr>
        <p:spPr/>
        <p:txBody>
          <a:bodyPr/>
          <a:lstStyle/>
          <a:p>
            <a:pPr>
              <a:defRPr/>
            </a:pPr>
            <a:r>
              <a:rPr lang="en-US" sz="900" dirty="0">
                <a:latin typeface="Century Gothic" panose="020B0502020202020204" pitchFamily="34" charset="0"/>
              </a:rPr>
              <a:t>Re-PLASTY PRESCRIPTION CLINICAL DIAGNOSIS:</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We have developed a specific diagnosis and a specific support in order to help BA determine the right profile of the customer.</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This diagnosis is organized in 3 steps:</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1: MIRROR</a:t>
            </a:r>
          </a:p>
          <a:p>
            <a:pPr>
              <a:defRPr/>
            </a:pPr>
            <a:r>
              <a:rPr lang="en-US" sz="900" dirty="0">
                <a:latin typeface="Century Gothic" panose="020B0502020202020204" pitchFamily="34" charset="0"/>
              </a:rPr>
              <a:t>This step allows BA to </a:t>
            </a:r>
            <a:r>
              <a:rPr lang="en-US" sz="900" dirty="0" err="1">
                <a:latin typeface="Century Gothic" panose="020B0502020202020204" pitchFamily="34" charset="0"/>
              </a:rPr>
              <a:t>identifiy</a:t>
            </a:r>
            <a:r>
              <a:rPr lang="en-US" sz="900" dirty="0">
                <a:latin typeface="Century Gothic" panose="020B0502020202020204" pitchFamily="34" charset="0"/>
              </a:rPr>
              <a:t> the customer’s concerns and needs. It will be key to determine the right profile.</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2: SKIN PROFILER</a:t>
            </a:r>
          </a:p>
          <a:p>
            <a:pPr>
              <a:defRPr/>
            </a:pPr>
            <a:r>
              <a:rPr lang="en-US" sz="900" dirty="0">
                <a:latin typeface="Century Gothic" panose="020B0502020202020204" pitchFamily="34" charset="0"/>
              </a:rPr>
              <a:t>Then, the BA will analyze the 3 clinical criteria (substance - texture- tone), thanks to the </a:t>
            </a:r>
            <a:r>
              <a:rPr lang="en-US" sz="900" dirty="0" err="1">
                <a:latin typeface="Century Gothic" panose="020B0502020202020204" pitchFamily="34" charset="0"/>
              </a:rPr>
              <a:t>skincope</a:t>
            </a:r>
            <a:r>
              <a:rPr lang="en-US" sz="900" dirty="0">
                <a:latin typeface="Century Gothic" panose="020B0502020202020204" pitchFamily="34" charset="0"/>
              </a:rPr>
              <a:t>. At the end of the skin profiler diagnosis, the device will propose a provisory profile that the BA will note on the step 2 of the diagnosis support.</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3: BA MANUAL EVALUATION</a:t>
            </a:r>
          </a:p>
          <a:p>
            <a:pPr>
              <a:defRPr/>
            </a:pPr>
            <a:r>
              <a:rPr lang="en-US" sz="900" dirty="0">
                <a:latin typeface="Century Gothic" panose="020B0502020202020204" pitchFamily="34" charset="0"/>
              </a:rPr>
              <a:t>The BA will also </a:t>
            </a:r>
            <a:r>
              <a:rPr lang="en-US" sz="900" dirty="0" err="1">
                <a:latin typeface="Century Gothic" panose="020B0502020202020204" pitchFamily="34" charset="0"/>
              </a:rPr>
              <a:t>analyse</a:t>
            </a:r>
            <a:r>
              <a:rPr lang="en-US" sz="900" dirty="0">
                <a:latin typeface="Century Gothic" panose="020B0502020202020204" pitchFamily="34" charset="0"/>
              </a:rPr>
              <a:t> the 3 clinical criteria with her own expertise thanks to digital gestures, skin ageing atlas and the lighting magnifying device.</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Finally, at the end of this diagnosis, the BA will determine the right profile of the customer, according to these 3 steps. </a:t>
            </a:r>
          </a:p>
        </p:txBody>
      </p:sp>
      <p:sp>
        <p:nvSpPr>
          <p:cNvPr id="299012"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299013"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E166D83C-FACF-4813-9C5A-A494CF71F83B}" type="slidenum">
              <a:rPr lang="eu-ES" altLang="fr-FR" sz="1000">
                <a:latin typeface="Calibri" pitchFamily="34" charset="0"/>
              </a:rPr>
              <a:pPr eaLnBrk="1" hangingPunct="1">
                <a:spcBef>
                  <a:spcPct val="0"/>
                </a:spcBef>
                <a:buClrTx/>
                <a:buFontTx/>
                <a:buNone/>
              </a:pPr>
              <a:t>2</a:t>
            </a:fld>
            <a:endParaRPr lang="eu-ES" altLang="fr-FR" sz="1000">
              <a:latin typeface="Calibri"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Espace réservé de l'image des diapositives 1"/>
          <p:cNvSpPr>
            <a:spLocks noGrp="1" noRot="1" noChangeAspect="1" noTextEdit="1"/>
          </p:cNvSpPr>
          <p:nvPr>
            <p:ph type="sldImg"/>
          </p:nvPr>
        </p:nvSpPr>
        <p:spPr>
          <a:ln/>
        </p:spPr>
      </p:sp>
      <p:sp>
        <p:nvSpPr>
          <p:cNvPr id="322563"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2564"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FC357B65-51FD-495E-A11D-4BBDC4723845}" type="slidenum">
              <a:rPr lang="eu-ES" altLang="fr-FR" sz="1000">
                <a:latin typeface="Calibri" pitchFamily="34" charset="0"/>
              </a:rPr>
              <a:pPr eaLnBrk="1" hangingPunct="1">
                <a:spcBef>
                  <a:spcPct val="0"/>
                </a:spcBef>
                <a:buClrTx/>
                <a:buFontTx/>
                <a:buNone/>
              </a:pPr>
              <a:t>20</a:t>
            </a:fld>
            <a:endParaRPr lang="eu-ES" altLang="fr-FR" sz="1000">
              <a:latin typeface="Calibri" pitchFamily="34" charset="0"/>
            </a:endParaRPr>
          </a:p>
        </p:txBody>
      </p:sp>
      <p:sp>
        <p:nvSpPr>
          <p:cNvPr id="322565" name="Espace réservé des commentaires 2"/>
          <p:cNvSpPr>
            <a:spLocks noGrp="1"/>
          </p:cNvSpPr>
          <p:nvPr>
            <p:ph type="body"/>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fr-FR" sz="800" i="1">
                <a:latin typeface="Century Gothic" pitchFamily="34" charset="0"/>
              </a:rPr>
              <a:t>After conducting the 3 steps of the clinical diagnosis</a:t>
            </a:r>
          </a:p>
          <a:p>
            <a:pPr algn="just"/>
            <a:endParaRPr lang="en-US" altLang="fr-FR" sz="800">
              <a:latin typeface="Century Gothic" pitchFamily="34" charset="0"/>
            </a:endParaRPr>
          </a:p>
          <a:p>
            <a:pPr algn="just"/>
            <a:r>
              <a:rPr lang="en-US" altLang="fr-FR" sz="800">
                <a:latin typeface="Century Gothic" pitchFamily="34" charset="0"/>
              </a:rPr>
              <a:t>Madam, I have taken note that </a:t>
            </a:r>
            <a:r>
              <a:rPr lang="en-US" altLang="fr-FR" sz="900" b="1">
                <a:latin typeface="Century Gothic" pitchFamily="34" charset="0"/>
              </a:rPr>
              <a:t>your main concerns today are correcting your wrinkles and treating your dark spots. </a:t>
            </a:r>
          </a:p>
          <a:p>
            <a:pPr algn="just"/>
            <a:r>
              <a:rPr lang="en-US" altLang="fr-FR" sz="800">
                <a:latin typeface="Century Gothic" pitchFamily="34" charset="0"/>
              </a:rPr>
              <a:t>The results of the clinical diagnosis, using the skin profiler assessment and my own expert evaluation confirm a need to treat wrinkles; however, dark spots do not appear to be a major concern.</a:t>
            </a:r>
          </a:p>
          <a:p>
            <a:pPr algn="just"/>
            <a:endParaRPr lang="en-US" altLang="fr-FR" sz="800">
              <a:latin typeface="Century Gothic" pitchFamily="34" charset="0"/>
            </a:endParaRPr>
          </a:p>
          <a:p>
            <a:pPr algn="just"/>
            <a:r>
              <a:rPr lang="en-US" altLang="fr-FR" sz="800">
                <a:latin typeface="Century Gothic" pitchFamily="34" charset="0"/>
              </a:rPr>
              <a:t>"EXPERT ADVICE": Consequently, your clinical recommendation from Laclinic-Montreux would be a </a:t>
            </a:r>
            <a:r>
              <a:rPr lang="en-US" altLang="fr-FR" sz="900" b="1">
                <a:latin typeface="Century Gothic" pitchFamily="34" charset="0"/>
              </a:rPr>
              <a:t>3.1.1 radical profile, mainly targeting your wrinkles (SUBSTANCE) </a:t>
            </a:r>
            <a:r>
              <a:rPr lang="en-US" altLang="fr-FR" sz="800">
                <a:latin typeface="Century Gothic" pitchFamily="34" charset="0"/>
              </a:rPr>
              <a:t>and on a lesser note, the other two criteria for perfect skin, i.e.  dark spots and skin texture.</a:t>
            </a:r>
          </a:p>
          <a:p>
            <a:pPr algn="just"/>
            <a:r>
              <a:rPr lang="en-US" altLang="fr-FR" sz="800">
                <a:latin typeface="Century Gothic" pitchFamily="34" charset="0"/>
              </a:rPr>
              <a:t>Your made-to-measure serum would contain 3 powerful active ingredients that target your wrinkles (SUBSTANCE). Moreover, as already stated, in all cases, the product would also treat your dark spots (TONE) thanks to the addition of 1 specific active ingredient and your skin texture (surface irregularities, dilated pores) with another active ingredient.</a:t>
            </a:r>
          </a:p>
          <a:p>
            <a:pPr algn="just"/>
            <a:endParaRPr lang="en-US" altLang="fr-FR" sz="800">
              <a:latin typeface="Century Gothic" pitchFamily="34" charset="0"/>
            </a:endParaRPr>
          </a:p>
          <a:p>
            <a:pPr algn="just"/>
            <a:r>
              <a:rPr lang="en-US" altLang="fr-FR" sz="800">
                <a:latin typeface="Century Gothic" pitchFamily="34" charset="0"/>
              </a:rPr>
              <a:t>"ADVICE DIRECTLY LINKED TO THE CLIENT'S CONCERNS": However, if you prefer to focus on </a:t>
            </a:r>
            <a:r>
              <a:rPr lang="en-US" altLang="fr-FR" sz="800" b="1">
                <a:latin typeface="Century Gothic" pitchFamily="34" charset="0"/>
              </a:rPr>
              <a:t>mainly treating your wrinkles </a:t>
            </a:r>
            <a:r>
              <a:rPr lang="en-US" altLang="fr-FR" sz="800" b="1" u="sng">
                <a:latin typeface="Century Gothic" pitchFamily="34" charset="0"/>
              </a:rPr>
              <a:t>AND</a:t>
            </a:r>
            <a:r>
              <a:rPr lang="en-US" altLang="fr-FR" sz="800" b="1">
                <a:latin typeface="Century Gothic" pitchFamily="34" charset="0"/>
              </a:rPr>
              <a:t> your dark spots</a:t>
            </a:r>
            <a:r>
              <a:rPr lang="en-US" altLang="fr-FR" sz="800">
                <a:latin typeface="Century Gothic" pitchFamily="34" charset="0"/>
              </a:rPr>
              <a:t>, the best choice would be a </a:t>
            </a:r>
            <a:r>
              <a:rPr lang="en-US" altLang="fr-FR" sz="800" b="1">
                <a:latin typeface="Century Gothic" pitchFamily="34" charset="0"/>
              </a:rPr>
              <a:t>2.1.2 combination profile</a:t>
            </a:r>
            <a:r>
              <a:rPr lang="en-US" altLang="fr-FR" sz="800">
                <a:latin typeface="Century Gothic" pitchFamily="34" charset="0"/>
              </a:rPr>
              <a:t>, containing 2 powerful active ingredients that target your wrinkles (SUBSTANCE) and 2 others for treating your dark spots. (TONE). Moreover, in all cases, the product would also treat your skin texture (surface irregularities, dilated pores) with another active ingredient.</a:t>
            </a:r>
          </a:p>
          <a:p>
            <a:pPr algn="just"/>
            <a:r>
              <a:rPr lang="en-US" altLang="fr-FR" sz="800">
                <a:latin typeface="Century Gothic" pitchFamily="34" charset="0"/>
              </a:rPr>
              <a:t>Your made-to-measure serum would contain 2 powerful active ingredients that target your skin texture and 2 others for treating your dark spots. Moreover, as already stated, in all cases, the product would also treat your skin substance (wrinkles, loss of firmness), thanks to the addition of 1 active ingredient.</a:t>
            </a:r>
          </a:p>
          <a:p>
            <a:pPr algn="just"/>
            <a:endParaRPr lang="en-US" altLang="fr-FR" sz="800">
              <a:latin typeface="Century Gothic" pitchFamily="34" charset="0"/>
            </a:endParaRPr>
          </a:p>
          <a:p>
            <a:pPr algn="just"/>
            <a:r>
              <a:rPr lang="en-US" altLang="fr-FR" sz="800" b="1">
                <a:latin typeface="Century Gothic" pitchFamily="34" charset="0"/>
              </a:rPr>
              <a:t>What profile best corresponds to your needs and expectations today?</a:t>
            </a:r>
          </a:p>
          <a:p>
            <a:pPr algn="just"/>
            <a:r>
              <a:rPr lang="en-US" altLang="fr-FR" sz="800">
                <a:latin typeface="Century Gothic" pitchFamily="34" charset="0"/>
              </a:rPr>
              <a:t>- Emphasis on treating TONE + TEXTURE  </a:t>
            </a:r>
            <a:r>
              <a:rPr lang="en-US" altLang="fr-FR" sz="800">
                <a:latin typeface="Century Gothic" pitchFamily="34" charset="0"/>
                <a:sym typeface="Wingdings" pitchFamily="2" charset="2"/>
              </a:rPr>
              <a:t> 1.2.2 profile. </a:t>
            </a:r>
            <a:r>
              <a:rPr lang="en-US" altLang="fr-FR" sz="800">
                <a:latin typeface="Century Gothic" pitchFamily="34" charset="0"/>
              </a:rPr>
              <a:t>More information on each active ingredient contained in this dose and on the texture may be found in the technical data sheet.</a:t>
            </a:r>
          </a:p>
          <a:p>
            <a:pPr algn="just"/>
            <a:r>
              <a:rPr lang="en-US" altLang="fr-FR" sz="800">
                <a:latin typeface="Century Gothic" pitchFamily="34" charset="0"/>
              </a:rPr>
              <a:t>- Emphasis on treating TONE </a:t>
            </a:r>
            <a:r>
              <a:rPr lang="en-US" altLang="fr-FR" sz="800">
                <a:latin typeface="Century Gothic" pitchFamily="34" charset="0"/>
                <a:sym typeface="Wingdings" pitchFamily="2" charset="2"/>
              </a:rPr>
              <a:t> 1.3.3 profile </a:t>
            </a:r>
            <a:r>
              <a:rPr lang="en-US" altLang="fr-FR" sz="800">
                <a:latin typeface="Century Gothic" pitchFamily="34" charset="0"/>
              </a:rPr>
              <a:t>More information on each active ingredient contained in this dose and on the texture may be found in the technical data sheet.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21</a:t>
            </a:fld>
            <a:endParaRPr lang="fr-FR"/>
          </a:p>
        </p:txBody>
      </p:sp>
    </p:spTree>
    <p:extLst>
      <p:ext uri="{BB962C8B-B14F-4D97-AF65-F5344CB8AC3E}">
        <p14:creationId xmlns:p14="http://schemas.microsoft.com/office/powerpoint/2010/main" val="39847085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Espace réservé de l'image des diapositives 1"/>
          <p:cNvSpPr>
            <a:spLocks noGrp="1" noRot="1" noChangeAspect="1" noTextEdit="1"/>
          </p:cNvSpPr>
          <p:nvPr>
            <p:ph type="sldImg"/>
          </p:nvPr>
        </p:nvSpPr>
        <p:spPr>
          <a:ln/>
        </p:spPr>
      </p:sp>
      <p:sp>
        <p:nvSpPr>
          <p:cNvPr id="323587" name="Espace réservé des commentaires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fr-FR" sz="900" i="1">
                <a:latin typeface="Century Gothic" pitchFamily="34" charset="0"/>
              </a:rPr>
              <a:t>After conducting the 3 steps of the clinical diagnosis</a:t>
            </a:r>
          </a:p>
          <a:p>
            <a:pPr algn="just"/>
            <a:endParaRPr lang="en-US" altLang="fr-FR" sz="900">
              <a:latin typeface="Century Gothic" pitchFamily="34" charset="0"/>
            </a:endParaRPr>
          </a:p>
          <a:p>
            <a:pPr algn="just"/>
            <a:r>
              <a:rPr lang="en-US" altLang="fr-FR" sz="900">
                <a:latin typeface="Century Gothic" pitchFamily="34" charset="0"/>
              </a:rPr>
              <a:t>Madam, I have taken note that your </a:t>
            </a:r>
            <a:r>
              <a:rPr lang="en-US" altLang="fr-FR" sz="900" b="1">
                <a:latin typeface="Century Gothic" pitchFamily="34" charset="0"/>
              </a:rPr>
              <a:t>main concern today is treating your dark spots. </a:t>
            </a:r>
          </a:p>
          <a:p>
            <a:pPr algn="just"/>
            <a:r>
              <a:rPr lang="en-US" altLang="fr-FR" sz="900">
                <a:latin typeface="Century Gothic" pitchFamily="34" charset="0"/>
              </a:rPr>
              <a:t>Nonetheless, </a:t>
            </a:r>
            <a:r>
              <a:rPr lang="en-US" altLang="fr-FR" sz="900" b="1">
                <a:latin typeface="Century Gothic" pitchFamily="34" charset="0"/>
              </a:rPr>
              <a:t>the results of the clinical diagnosis </a:t>
            </a:r>
            <a:r>
              <a:rPr lang="en-US" altLang="fr-FR" sz="900">
                <a:latin typeface="Century Gothic" pitchFamily="34" charset="0"/>
              </a:rPr>
              <a:t>that I just conducted, combining the skin profiler results and my own expert evaluation also </a:t>
            </a:r>
            <a:r>
              <a:rPr lang="en-US" altLang="fr-FR" sz="900" b="1">
                <a:latin typeface="Century Gothic" pitchFamily="34" charset="0"/>
              </a:rPr>
              <a:t>highlight a need to treat the skin texture.</a:t>
            </a:r>
          </a:p>
          <a:p>
            <a:pPr algn="just"/>
            <a:endParaRPr lang="en-US" altLang="fr-FR" sz="900">
              <a:latin typeface="Century Gothic" pitchFamily="34" charset="0"/>
            </a:endParaRPr>
          </a:p>
          <a:p>
            <a:pPr algn="just"/>
            <a:r>
              <a:rPr lang="en-US" altLang="fr-FR" sz="900">
                <a:latin typeface="Century Gothic" pitchFamily="34" charset="0"/>
              </a:rPr>
              <a:t>"EXPERT ADVICE": Consequently, your clinical recommendation from Laclinic-Montreux would be to </a:t>
            </a:r>
            <a:r>
              <a:rPr lang="en-US" altLang="fr-FR" sz="900" b="1">
                <a:latin typeface="Century Gothic" pitchFamily="34" charset="0"/>
              </a:rPr>
              <a:t>focus on treating your dark spots and skin texture</a:t>
            </a:r>
            <a:r>
              <a:rPr lang="en-US" altLang="fr-FR" sz="900">
                <a:latin typeface="Century Gothic" pitchFamily="34" charset="0"/>
              </a:rPr>
              <a:t>, which corresponds to a </a:t>
            </a:r>
            <a:r>
              <a:rPr lang="en-US" altLang="fr-FR" sz="900" b="1">
                <a:latin typeface="Century Gothic" pitchFamily="34" charset="0"/>
              </a:rPr>
              <a:t>1.2.2. combination profile. </a:t>
            </a:r>
          </a:p>
          <a:p>
            <a:pPr algn="just"/>
            <a:r>
              <a:rPr lang="en-US" altLang="fr-FR" sz="900">
                <a:latin typeface="Century Gothic" pitchFamily="34" charset="0"/>
              </a:rPr>
              <a:t>This profile will combine 2 powerful active ingredients to target your dark spots, 2 others to treat your skin texture and 1 ingredient to treat your substance.</a:t>
            </a:r>
          </a:p>
          <a:p>
            <a:pPr algn="just"/>
            <a:endParaRPr lang="en-US" altLang="fr-FR" sz="900">
              <a:latin typeface="Century Gothic" pitchFamily="34" charset="0"/>
            </a:endParaRPr>
          </a:p>
          <a:p>
            <a:pPr algn="just"/>
            <a:r>
              <a:rPr lang="en-US" altLang="fr-FR" sz="900">
                <a:latin typeface="Century Gothic" pitchFamily="34" charset="0"/>
              </a:rPr>
              <a:t>"ADVICE DIRECTLY LINKED TO THE CLIENT'S CONCERNS": However, if you prefer to focus on </a:t>
            </a:r>
            <a:r>
              <a:rPr lang="en-US" altLang="fr-FR" sz="900" b="1">
                <a:latin typeface="Century Gothic" pitchFamily="34" charset="0"/>
              </a:rPr>
              <a:t>mainly treating your dark spots</a:t>
            </a:r>
            <a:r>
              <a:rPr lang="en-US" altLang="fr-FR" sz="900">
                <a:latin typeface="Century Gothic" pitchFamily="34" charset="0"/>
              </a:rPr>
              <a:t>, that would be a </a:t>
            </a:r>
            <a:r>
              <a:rPr lang="en-US" altLang="fr-FR" sz="900" b="1">
                <a:latin typeface="Century Gothic" pitchFamily="34" charset="0"/>
              </a:rPr>
              <a:t>1.1.3 radical profile, </a:t>
            </a:r>
            <a:r>
              <a:rPr lang="en-US" altLang="fr-FR" sz="900">
                <a:latin typeface="Century Gothic" pitchFamily="34" charset="0"/>
              </a:rPr>
              <a:t>containing 3 powerful active ingredients that target your dark spots.  Moreover, in all cases, the product would also treat your skin texture (surface irregularities, dilated pores) (1 active ingredient) as well as your substance (wrinkles, loss of firmness) (1 active ingredient).</a:t>
            </a:r>
          </a:p>
          <a:p>
            <a:pPr algn="just"/>
            <a:endParaRPr lang="en-US" altLang="fr-FR" sz="900">
              <a:latin typeface="Century Gothic" pitchFamily="34" charset="0"/>
            </a:endParaRPr>
          </a:p>
          <a:p>
            <a:pPr algn="just"/>
            <a:r>
              <a:rPr lang="en-US" altLang="fr-FR" sz="900" b="1">
                <a:latin typeface="Century Gothic" pitchFamily="34" charset="0"/>
              </a:rPr>
              <a:t>What profile best corresponds to your needs and expectations today?</a:t>
            </a:r>
          </a:p>
          <a:p>
            <a:pPr algn="just"/>
            <a:r>
              <a:rPr lang="en-US" altLang="fr-FR" sz="900">
                <a:latin typeface="Century Gothic" pitchFamily="34" charset="0"/>
              </a:rPr>
              <a:t>- Emphasis on treating TONE + TEXTURE  </a:t>
            </a:r>
            <a:r>
              <a:rPr lang="en-US" altLang="fr-FR" sz="900">
                <a:latin typeface="Century Gothic" pitchFamily="34" charset="0"/>
                <a:sym typeface="Wingdings" pitchFamily="2" charset="2"/>
              </a:rPr>
              <a:t> 1.2.2 profile. </a:t>
            </a:r>
            <a:r>
              <a:rPr lang="en-US" altLang="fr-FR" sz="900">
                <a:latin typeface="Century Gothic" pitchFamily="34" charset="0"/>
              </a:rPr>
              <a:t>More information on each active ingredient contained in this dose and on the texture may be found in the technical data sheet.</a:t>
            </a:r>
          </a:p>
          <a:p>
            <a:pPr algn="just"/>
            <a:r>
              <a:rPr lang="en-US" altLang="fr-FR" sz="900">
                <a:latin typeface="Century Gothic" pitchFamily="34" charset="0"/>
              </a:rPr>
              <a:t>- Emphasis on treating TONE </a:t>
            </a:r>
            <a:r>
              <a:rPr lang="en-US" altLang="fr-FR" sz="900">
                <a:latin typeface="Century Gothic" pitchFamily="34" charset="0"/>
                <a:sym typeface="Wingdings" pitchFamily="2" charset="2"/>
              </a:rPr>
              <a:t> 1.1.3 profile </a:t>
            </a:r>
            <a:r>
              <a:rPr lang="en-US" altLang="fr-FR" sz="900">
                <a:latin typeface="Century Gothic" pitchFamily="34" charset="0"/>
              </a:rPr>
              <a:t>More information on each active ingredient contained in this dose and on the texture may be found in the technical data sheet.</a:t>
            </a:r>
          </a:p>
          <a:p>
            <a:pPr algn="just"/>
            <a:endParaRPr lang="fr-FR" altLang="fr-FR" sz="900">
              <a:latin typeface="Century Gothic" pitchFamily="34" charset="0"/>
            </a:endParaRPr>
          </a:p>
          <a:p>
            <a:pPr algn="just"/>
            <a:endParaRPr lang="fr-FR" altLang="fr-FR" sz="900">
              <a:latin typeface="Century Gothic" pitchFamily="34" charset="0"/>
            </a:endParaRPr>
          </a:p>
        </p:txBody>
      </p:sp>
      <p:sp>
        <p:nvSpPr>
          <p:cNvPr id="323588"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3589"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BA970F98-A06A-4FC3-AAE4-9A5C98A0D038}" type="slidenum">
              <a:rPr lang="eu-ES" altLang="fr-FR" sz="1000">
                <a:latin typeface="Calibri" pitchFamily="34" charset="0"/>
              </a:rPr>
              <a:pPr eaLnBrk="1" hangingPunct="1">
                <a:spcBef>
                  <a:spcPct val="0"/>
                </a:spcBef>
                <a:buClrTx/>
                <a:buFontTx/>
                <a:buNone/>
              </a:pPr>
              <a:t>22</a:t>
            </a:fld>
            <a:endParaRPr lang="eu-ES" altLang="fr-FR" sz="1000">
              <a:latin typeface="Calibri"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23</a:t>
            </a:fld>
            <a:endParaRPr lang="fr-FR"/>
          </a:p>
        </p:txBody>
      </p:sp>
    </p:spTree>
    <p:extLst>
      <p:ext uri="{BB962C8B-B14F-4D97-AF65-F5344CB8AC3E}">
        <p14:creationId xmlns:p14="http://schemas.microsoft.com/office/powerpoint/2010/main" val="39847085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Espace réservé de l'image des diapositives 1"/>
          <p:cNvSpPr>
            <a:spLocks noGrp="1" noRot="1" noChangeAspect="1" noTextEdit="1"/>
          </p:cNvSpPr>
          <p:nvPr>
            <p:ph type="sldImg"/>
          </p:nvPr>
        </p:nvSpPr>
        <p:spPr>
          <a:ln/>
        </p:spPr>
      </p:sp>
      <p:sp>
        <p:nvSpPr>
          <p:cNvPr id="324611" name="Espace réservé des commentaires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fr-FR" sz="900" i="1">
                <a:latin typeface="Century Gothic" pitchFamily="34" charset="0"/>
              </a:rPr>
              <a:t>After conducting the 3 steps of the clinical diagnosis</a:t>
            </a:r>
          </a:p>
          <a:p>
            <a:pPr algn="just"/>
            <a:endParaRPr lang="en-US" altLang="fr-FR" sz="900">
              <a:latin typeface="Century Gothic" pitchFamily="34" charset="0"/>
            </a:endParaRPr>
          </a:p>
          <a:p>
            <a:pPr algn="just"/>
            <a:r>
              <a:rPr lang="en-US" altLang="fr-FR" sz="900">
                <a:latin typeface="Century Gothic" pitchFamily="34" charset="0"/>
              </a:rPr>
              <a:t>Madam, I have taken note that your </a:t>
            </a:r>
            <a:r>
              <a:rPr lang="en-US" altLang="fr-FR" sz="900" b="1">
                <a:latin typeface="Century Gothic" pitchFamily="34" charset="0"/>
              </a:rPr>
              <a:t>main concern today is treating your dark spots. </a:t>
            </a:r>
          </a:p>
          <a:p>
            <a:pPr algn="just"/>
            <a:r>
              <a:rPr lang="en-US" altLang="fr-FR" sz="900">
                <a:latin typeface="Century Gothic" pitchFamily="34" charset="0"/>
              </a:rPr>
              <a:t>However, </a:t>
            </a:r>
            <a:r>
              <a:rPr lang="en-US" altLang="fr-FR" sz="900" b="1">
                <a:latin typeface="Century Gothic" pitchFamily="34" charset="0"/>
              </a:rPr>
              <a:t>the skin profiler </a:t>
            </a:r>
            <a:r>
              <a:rPr lang="en-US" altLang="fr-FR" sz="900">
                <a:latin typeface="Century Gothic" pitchFamily="34" charset="0"/>
              </a:rPr>
              <a:t>that I used </a:t>
            </a:r>
            <a:r>
              <a:rPr lang="en-US" altLang="fr-FR" sz="900" b="1">
                <a:latin typeface="Century Gothic" pitchFamily="34" charset="0"/>
              </a:rPr>
              <a:t>also highlights a need to treat your skin's substance</a:t>
            </a:r>
            <a:r>
              <a:rPr lang="en-US" altLang="fr-FR" sz="900">
                <a:latin typeface="Century Gothic" pitchFamily="34" charset="0"/>
              </a:rPr>
              <a:t>, i.e. your wrinkles and firmness.</a:t>
            </a:r>
          </a:p>
          <a:p>
            <a:pPr algn="just"/>
            <a:r>
              <a:rPr lang="en-US" altLang="fr-FR" sz="900">
                <a:latin typeface="Century Gothic" pitchFamily="34" charset="0"/>
              </a:rPr>
              <a:t>In fact, this device is equipped with high-tech probes which analyze the skin deep down and show certain cutaneous problems that are not yet visible to the naked eye, but are in their development stage.</a:t>
            </a:r>
          </a:p>
          <a:p>
            <a:pPr algn="just"/>
            <a:endParaRPr lang="en-US" altLang="fr-FR" sz="900">
              <a:latin typeface="Century Gothic" pitchFamily="34" charset="0"/>
            </a:endParaRPr>
          </a:p>
          <a:p>
            <a:pPr algn="just"/>
            <a:r>
              <a:rPr lang="en-US" altLang="fr-FR" sz="900">
                <a:latin typeface="Century Gothic" pitchFamily="34" charset="0"/>
              </a:rPr>
              <a:t>"EXPERT ADVICE": Consequently, your clinical recommendation from Laclinic-Montreux would be to also take into account the skin profiler results and </a:t>
            </a:r>
            <a:r>
              <a:rPr lang="en-US" altLang="fr-FR" sz="900" b="1">
                <a:latin typeface="Century Gothic" pitchFamily="34" charset="0"/>
              </a:rPr>
              <a:t>focus on treating your dark spots and skin substance</a:t>
            </a:r>
            <a:r>
              <a:rPr lang="en-US" altLang="fr-FR" sz="900">
                <a:latin typeface="Century Gothic" pitchFamily="34" charset="0"/>
              </a:rPr>
              <a:t>, which corresponds to a </a:t>
            </a:r>
            <a:r>
              <a:rPr lang="en-US" altLang="fr-FR" sz="900" b="1">
                <a:latin typeface="Century Gothic" pitchFamily="34" charset="0"/>
              </a:rPr>
              <a:t>2.1.2 combination profile.  </a:t>
            </a:r>
          </a:p>
          <a:p>
            <a:pPr algn="just"/>
            <a:r>
              <a:rPr lang="en-US" altLang="fr-FR" sz="900">
                <a:latin typeface="Century Gothic" pitchFamily="34" charset="0"/>
              </a:rPr>
              <a:t>This profile combines 2 powerful active ingredients to target your substance, 2 others to treat your dark spots and 1 ingredient to treat your  skin texture.</a:t>
            </a:r>
          </a:p>
          <a:p>
            <a:pPr algn="just"/>
            <a:endParaRPr lang="en-US" altLang="fr-FR" sz="900">
              <a:latin typeface="Century Gothic" pitchFamily="34" charset="0"/>
            </a:endParaRPr>
          </a:p>
          <a:p>
            <a:pPr algn="just"/>
            <a:r>
              <a:rPr lang="en-US" altLang="fr-FR" sz="900">
                <a:latin typeface="Century Gothic" pitchFamily="34" charset="0"/>
              </a:rPr>
              <a:t>"ADVICE DIRECTLY LINKED TO THE CLIENT'S CONCERNS": However, if you prefer to focus on </a:t>
            </a:r>
            <a:r>
              <a:rPr lang="en-US" altLang="fr-FR" sz="900" b="1">
                <a:latin typeface="Century Gothic" pitchFamily="34" charset="0"/>
              </a:rPr>
              <a:t>mainly treating your dark spots, </a:t>
            </a:r>
            <a:r>
              <a:rPr lang="en-US" altLang="fr-FR" sz="900">
                <a:latin typeface="Century Gothic" pitchFamily="34" charset="0"/>
              </a:rPr>
              <a:t>that would be a </a:t>
            </a:r>
            <a:r>
              <a:rPr lang="en-US" altLang="fr-FR" sz="900" b="1">
                <a:latin typeface="Century Gothic" pitchFamily="34" charset="0"/>
              </a:rPr>
              <a:t>1.1.3 radical profile</a:t>
            </a:r>
            <a:r>
              <a:rPr lang="en-US" altLang="fr-FR" sz="900">
                <a:latin typeface="Century Gothic" pitchFamily="34" charset="0"/>
              </a:rPr>
              <a:t>, containing 3 powerful active ingredients that target your dark spots. Moreover, in all cases, the product would also treat your skin texture (surface irregularities, dilated pores) (1 active ingredient) as well as your substance (wrinkles, loss of firmness) (1 active ingredient).</a:t>
            </a:r>
          </a:p>
          <a:p>
            <a:pPr algn="just"/>
            <a:endParaRPr lang="en-US" altLang="fr-FR" sz="900">
              <a:latin typeface="Century Gothic" pitchFamily="34" charset="0"/>
            </a:endParaRPr>
          </a:p>
          <a:p>
            <a:pPr algn="just"/>
            <a:r>
              <a:rPr lang="en-US" altLang="fr-FR" sz="900" b="1">
                <a:latin typeface="Century Gothic" pitchFamily="34" charset="0"/>
              </a:rPr>
              <a:t>What profile best corresponds to your needs and expectations today?</a:t>
            </a:r>
          </a:p>
          <a:p>
            <a:pPr algn="just"/>
            <a:r>
              <a:rPr lang="en-US" altLang="fr-FR" sz="900">
                <a:latin typeface="Century Gothic" pitchFamily="34" charset="0"/>
              </a:rPr>
              <a:t>- Emphasis on treating TONE + SUBSTANCE </a:t>
            </a:r>
            <a:r>
              <a:rPr lang="en-US" altLang="fr-FR" sz="900">
                <a:latin typeface="Century Gothic" pitchFamily="34" charset="0"/>
                <a:sym typeface="Wingdings" pitchFamily="2" charset="2"/>
              </a:rPr>
              <a:t> 2.1.2 profile. </a:t>
            </a:r>
            <a:r>
              <a:rPr lang="en-US" altLang="fr-FR" sz="900">
                <a:latin typeface="Century Gothic" pitchFamily="34" charset="0"/>
              </a:rPr>
              <a:t>More information on each active ingredient contained in this dose and on the texture may be found in the technical data sheet.</a:t>
            </a:r>
          </a:p>
          <a:p>
            <a:pPr algn="just"/>
            <a:r>
              <a:rPr lang="en-US" altLang="fr-FR" sz="900">
                <a:latin typeface="Century Gothic" pitchFamily="34" charset="0"/>
              </a:rPr>
              <a:t>- Emphasis on treating TONE </a:t>
            </a:r>
            <a:r>
              <a:rPr lang="en-US" altLang="fr-FR" sz="900">
                <a:latin typeface="Century Gothic" pitchFamily="34" charset="0"/>
                <a:sym typeface="Wingdings" pitchFamily="2" charset="2"/>
              </a:rPr>
              <a:t> 1.1.3 profile </a:t>
            </a:r>
            <a:r>
              <a:rPr lang="en-US" altLang="fr-FR" sz="900">
                <a:latin typeface="Century Gothic" pitchFamily="34" charset="0"/>
              </a:rPr>
              <a:t>More information on each active ingredient contained in this dose and on the texture may be found in the technical data sheet.</a:t>
            </a:r>
          </a:p>
          <a:p>
            <a:pPr algn="just"/>
            <a:endParaRPr lang="en-US" altLang="fr-FR" sz="900">
              <a:latin typeface="Century Gothic" pitchFamily="34" charset="0"/>
            </a:endParaRPr>
          </a:p>
          <a:p>
            <a:pPr algn="just"/>
            <a:endParaRPr lang="en-US" altLang="fr-FR" sz="900">
              <a:latin typeface="Century Gothic" pitchFamily="34" charset="0"/>
            </a:endParaRPr>
          </a:p>
        </p:txBody>
      </p:sp>
      <p:sp>
        <p:nvSpPr>
          <p:cNvPr id="324612"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4613"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A657F943-8596-4363-8195-58B87A6CC2D3}" type="slidenum">
              <a:rPr lang="eu-ES" altLang="fr-FR" sz="1000">
                <a:latin typeface="Calibri" pitchFamily="34" charset="0"/>
              </a:rPr>
              <a:pPr eaLnBrk="1" hangingPunct="1">
                <a:spcBef>
                  <a:spcPct val="0"/>
                </a:spcBef>
                <a:buClrTx/>
                <a:buFontTx/>
                <a:buNone/>
              </a:pPr>
              <a:t>24</a:t>
            </a:fld>
            <a:endParaRPr lang="eu-ES" altLang="fr-FR" sz="1000">
              <a:latin typeface="Calibri"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25</a:t>
            </a:fld>
            <a:endParaRPr lang="fr-FR"/>
          </a:p>
        </p:txBody>
      </p:sp>
    </p:spTree>
    <p:extLst>
      <p:ext uri="{BB962C8B-B14F-4D97-AF65-F5344CB8AC3E}">
        <p14:creationId xmlns:p14="http://schemas.microsoft.com/office/powerpoint/2010/main" val="39847085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Espace réservé de l'image des diapositives 1"/>
          <p:cNvSpPr>
            <a:spLocks noGrp="1" noRot="1" noChangeAspect="1" noTextEdit="1"/>
          </p:cNvSpPr>
          <p:nvPr>
            <p:ph type="sldImg"/>
          </p:nvPr>
        </p:nvSpPr>
        <p:spPr>
          <a:ln/>
        </p:spPr>
      </p:sp>
      <p:sp>
        <p:nvSpPr>
          <p:cNvPr id="325635" name="Espace réservé des commentaires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latin typeface="Times New Roman" pitchFamily="18" charset="0"/>
            </a:endParaRPr>
          </a:p>
        </p:txBody>
      </p:sp>
      <p:sp>
        <p:nvSpPr>
          <p:cNvPr id="325636"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25637"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03744582-79FB-4036-8B3D-0B0AB89D9615}" type="slidenum">
              <a:rPr lang="eu-ES" altLang="fr-FR" sz="1000">
                <a:latin typeface="Calibri" pitchFamily="34" charset="0"/>
              </a:rPr>
              <a:pPr eaLnBrk="1" hangingPunct="1">
                <a:spcBef>
                  <a:spcPct val="0"/>
                </a:spcBef>
                <a:buClrTx/>
                <a:buFontTx/>
                <a:buNone/>
              </a:pPr>
              <a:t>26</a:t>
            </a:fld>
            <a:endParaRPr lang="eu-ES" altLang="fr-FR" sz="1000">
              <a:latin typeface="Calibri"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27</a:t>
            </a:fld>
            <a:endParaRPr lang="fr-FR"/>
          </a:p>
        </p:txBody>
      </p:sp>
    </p:spTree>
    <p:extLst>
      <p:ext uri="{BB962C8B-B14F-4D97-AF65-F5344CB8AC3E}">
        <p14:creationId xmlns:p14="http://schemas.microsoft.com/office/powerpoint/2010/main" val="2638614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F8492C1D-7D76-41DB-8E99-EC91E2B0D5DB}" type="slidenum">
              <a:rPr lang="fr-FR" smtClean="0"/>
              <a:t>3</a:t>
            </a:fld>
            <a:endParaRPr lang="fr-FR"/>
          </a:p>
        </p:txBody>
      </p:sp>
    </p:spTree>
    <p:extLst>
      <p:ext uri="{BB962C8B-B14F-4D97-AF65-F5344CB8AC3E}">
        <p14:creationId xmlns:p14="http://schemas.microsoft.com/office/powerpoint/2010/main" val="673384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Espace réservé de l'image des diapositives 1"/>
          <p:cNvSpPr>
            <a:spLocks noGrp="1" noRot="1" noChangeAspect="1" noTextEdit="1"/>
          </p:cNvSpPr>
          <p:nvPr>
            <p:ph type="sldImg"/>
          </p:nvPr>
        </p:nvSpPr>
        <p:spPr>
          <a:ln/>
        </p:spPr>
      </p:sp>
      <p:sp>
        <p:nvSpPr>
          <p:cNvPr id="3" name="Espace réservé des commentaires 2"/>
          <p:cNvSpPr>
            <a:spLocks noGrp="1"/>
          </p:cNvSpPr>
          <p:nvPr>
            <p:ph type="body" idx="1"/>
          </p:nvPr>
        </p:nvSpPr>
        <p:spPr/>
        <p:txBody>
          <a:bodyPr/>
          <a:lstStyle/>
          <a:p>
            <a:pPr>
              <a:defRPr/>
            </a:pPr>
            <a:r>
              <a:rPr lang="en-US" sz="900" dirty="0">
                <a:latin typeface="Century Gothic" panose="020B0502020202020204" pitchFamily="34" charset="0"/>
              </a:rPr>
              <a:t>Re-PLASTY PRESCRIPTION CLINICAL DIAGNOSIS:</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We have developed a specific diagnosis and a specific support in order to help BA determine the right profile of the customer.</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This diagnosis is organized in 3 steps:</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1: MIRROR</a:t>
            </a:r>
          </a:p>
          <a:p>
            <a:pPr>
              <a:defRPr/>
            </a:pPr>
            <a:r>
              <a:rPr lang="en-US" sz="900" dirty="0">
                <a:latin typeface="Century Gothic" panose="020B0502020202020204" pitchFamily="34" charset="0"/>
              </a:rPr>
              <a:t>This step allows BA to </a:t>
            </a:r>
            <a:r>
              <a:rPr lang="en-US" sz="900" dirty="0" err="1">
                <a:latin typeface="Century Gothic" panose="020B0502020202020204" pitchFamily="34" charset="0"/>
              </a:rPr>
              <a:t>identifiy</a:t>
            </a:r>
            <a:r>
              <a:rPr lang="en-US" sz="900" dirty="0">
                <a:latin typeface="Century Gothic" panose="020B0502020202020204" pitchFamily="34" charset="0"/>
              </a:rPr>
              <a:t> the customer’s concerns and needs. It will be key to determine the right profile.</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2: SKIN PROFILER</a:t>
            </a:r>
          </a:p>
          <a:p>
            <a:pPr>
              <a:defRPr/>
            </a:pPr>
            <a:r>
              <a:rPr lang="en-US" sz="900" dirty="0">
                <a:latin typeface="Century Gothic" panose="020B0502020202020204" pitchFamily="34" charset="0"/>
              </a:rPr>
              <a:t>Then, the BA will analyze the 3 clinical criteria (substance - texture- tone), thanks to the </a:t>
            </a:r>
            <a:r>
              <a:rPr lang="en-US" sz="900" dirty="0" err="1">
                <a:latin typeface="Century Gothic" panose="020B0502020202020204" pitchFamily="34" charset="0"/>
              </a:rPr>
              <a:t>skincope</a:t>
            </a:r>
            <a:r>
              <a:rPr lang="en-US" sz="900" dirty="0">
                <a:latin typeface="Century Gothic" panose="020B0502020202020204" pitchFamily="34" charset="0"/>
              </a:rPr>
              <a:t>. At the end of the skin profiler diagnosis, the device will propose a provisory profile that the BA will note on the step 2 of the diagnosis support.</a:t>
            </a:r>
          </a:p>
          <a:p>
            <a:pPr>
              <a:defRPr/>
            </a:pPr>
            <a:endParaRPr lang="en-US" sz="900" dirty="0">
              <a:latin typeface="Century Gothic" panose="020B0502020202020204" pitchFamily="34" charset="0"/>
            </a:endParaRPr>
          </a:p>
          <a:p>
            <a:pPr marL="158265" indent="-158265">
              <a:buFontTx/>
              <a:buChar char="-"/>
              <a:defRPr/>
            </a:pPr>
            <a:r>
              <a:rPr lang="en-US" sz="900" b="1" dirty="0">
                <a:latin typeface="Century Gothic" panose="020B0502020202020204" pitchFamily="34" charset="0"/>
              </a:rPr>
              <a:t>STEP 3: BA MANUAL EVALUATION</a:t>
            </a:r>
          </a:p>
          <a:p>
            <a:pPr>
              <a:defRPr/>
            </a:pPr>
            <a:r>
              <a:rPr lang="en-US" sz="900" dirty="0">
                <a:latin typeface="Century Gothic" panose="020B0502020202020204" pitchFamily="34" charset="0"/>
              </a:rPr>
              <a:t>The BA will also </a:t>
            </a:r>
            <a:r>
              <a:rPr lang="en-US" sz="900" dirty="0" err="1">
                <a:latin typeface="Century Gothic" panose="020B0502020202020204" pitchFamily="34" charset="0"/>
              </a:rPr>
              <a:t>analyse</a:t>
            </a:r>
            <a:r>
              <a:rPr lang="en-US" sz="900" dirty="0">
                <a:latin typeface="Century Gothic" panose="020B0502020202020204" pitchFamily="34" charset="0"/>
              </a:rPr>
              <a:t> the 3 clinical criteria with her own expertise thanks to digital gestures, skin ageing atlas and the lighting magnifying device.</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Finally, at the end of this diagnosis, the BA will determine the right profile of the customer, according to these 3 steps. </a:t>
            </a:r>
          </a:p>
        </p:txBody>
      </p:sp>
      <p:sp>
        <p:nvSpPr>
          <p:cNvPr id="299012"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299013"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E166D83C-FACF-4813-9C5A-A494CF71F83B}" type="slidenum">
              <a:rPr lang="eu-ES" altLang="fr-FR" sz="1000">
                <a:latin typeface="Calibri" pitchFamily="34" charset="0"/>
              </a:rPr>
              <a:pPr eaLnBrk="1" hangingPunct="1">
                <a:spcBef>
                  <a:spcPct val="0"/>
                </a:spcBef>
                <a:buClrTx/>
                <a:buFontTx/>
                <a:buNone/>
              </a:pPr>
              <a:t>4</a:t>
            </a:fld>
            <a:endParaRPr lang="eu-ES" altLang="fr-FR" sz="10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Espace réservé de l'image des diapositives 1"/>
          <p:cNvSpPr>
            <a:spLocks noGrp="1" noRot="1" noChangeAspect="1" noTextEdit="1"/>
          </p:cNvSpPr>
          <p:nvPr>
            <p:ph type="sldImg"/>
          </p:nvPr>
        </p:nvSpPr>
        <p:spPr>
          <a:ln/>
        </p:spPr>
      </p:sp>
      <p:sp>
        <p:nvSpPr>
          <p:cNvPr id="3" name="Espace réservé des commentaires 2"/>
          <p:cNvSpPr>
            <a:spLocks noGrp="1"/>
          </p:cNvSpPr>
          <p:nvPr>
            <p:ph type="body" idx="1"/>
          </p:nvPr>
        </p:nvSpPr>
        <p:spPr/>
        <p:txBody>
          <a:bodyPr/>
          <a:lstStyle/>
          <a:p>
            <a:pPr marL="158265" indent="-158265">
              <a:buFontTx/>
              <a:buChar char="-"/>
              <a:defRPr/>
            </a:pPr>
            <a:r>
              <a:rPr lang="en-US" sz="900" b="1" dirty="0">
                <a:latin typeface="Century Gothic" panose="020B0502020202020204" pitchFamily="34" charset="0"/>
              </a:rPr>
              <a:t>STEP 1: MIRROR</a:t>
            </a:r>
            <a:endParaRPr lang="fr-FR" sz="900" dirty="0">
              <a:latin typeface="Century Gothic" panose="020B0502020202020204" pitchFamily="34" charset="0"/>
            </a:endParaRPr>
          </a:p>
          <a:p>
            <a:pPr algn="just">
              <a:defRPr/>
            </a:pPr>
            <a:r>
              <a:rPr lang="en-US" sz="900" dirty="0">
                <a:latin typeface="Century Gothic" pitchFamily="34" charset="0"/>
              </a:rPr>
              <a:t>The Beauty Expert asks this </a:t>
            </a:r>
            <a:r>
              <a:rPr lang="en-US" sz="900" dirty="0" err="1">
                <a:latin typeface="Century Gothic" pitchFamily="34" charset="0"/>
              </a:rPr>
              <a:t>questionto</a:t>
            </a:r>
            <a:r>
              <a:rPr lang="en-US" sz="900" dirty="0">
                <a:latin typeface="Century Gothic" pitchFamily="34" charset="0"/>
              </a:rPr>
              <a:t> the customer:</a:t>
            </a:r>
          </a:p>
          <a:p>
            <a:pPr algn="just">
              <a:defRPr/>
            </a:pPr>
            <a:endParaRPr lang="en-US" sz="900" dirty="0">
              <a:latin typeface="Century Gothic" pitchFamily="34" charset="0"/>
            </a:endParaRPr>
          </a:p>
          <a:p>
            <a:pPr algn="just">
              <a:defRPr/>
            </a:pPr>
            <a:r>
              <a:rPr lang="en-US" sz="900" b="1" i="1" dirty="0">
                <a:latin typeface="Century Gothic" pitchFamily="34" charset="0"/>
              </a:rPr>
              <a:t>“If you look at your skin in the mirror, what would you like to improve?”</a:t>
            </a:r>
          </a:p>
          <a:p>
            <a:pPr algn="just">
              <a:defRPr/>
            </a:pPr>
            <a:endParaRPr lang="en-US" sz="900" dirty="0">
              <a:latin typeface="Century Gothic" pitchFamily="34" charset="0"/>
            </a:endParaRPr>
          </a:p>
          <a:p>
            <a:pPr algn="just">
              <a:defRPr/>
            </a:pPr>
            <a:r>
              <a:rPr lang="en-US" sz="900" dirty="0">
                <a:latin typeface="Century Gothic" pitchFamily="34" charset="0"/>
              </a:rPr>
              <a:t>While the customer expresses her skin concerns, the Beauty Expert listens actively.</a:t>
            </a:r>
          </a:p>
          <a:p>
            <a:pPr>
              <a:defRPr/>
            </a:pPr>
            <a:endParaRPr lang="fr-FR" sz="900" dirty="0">
              <a:latin typeface="Century Gothic" panose="020B0502020202020204" pitchFamily="34" charset="0"/>
            </a:endParaRPr>
          </a:p>
          <a:p>
            <a:pPr algn="just">
              <a:defRPr/>
            </a:pPr>
            <a:r>
              <a:rPr lang="en-US" sz="900" dirty="0">
                <a:latin typeface="Century Gothic" pitchFamily="34" charset="0"/>
              </a:rPr>
              <a:t>Then, the Beauty Expert reformulates customer’s skin concerns and identifies one or several major skin concerns. If many, ask the customer whether there is one that would be THE main concern or not. The Beauty Expert notes major skin concerns on the STEP 1 part of the diagnosis sheet.</a:t>
            </a:r>
          </a:p>
          <a:p>
            <a:pPr algn="just">
              <a:defRPr/>
            </a:pPr>
            <a:endParaRPr lang="en-US" sz="900" dirty="0">
              <a:latin typeface="Century Gothic" pitchFamily="34" charset="0"/>
            </a:endParaRPr>
          </a:p>
          <a:p>
            <a:pPr algn="just">
              <a:defRPr/>
            </a:pPr>
            <a:r>
              <a:rPr lang="en-US" sz="900" dirty="0">
                <a:latin typeface="Century Gothic" pitchFamily="34" charset="0"/>
              </a:rPr>
              <a:t>The BA will have to try to identify if the concerns is SUBSTANCE and/or TEXTURE and/or TONE.</a:t>
            </a:r>
          </a:p>
          <a:p>
            <a:pPr algn="just">
              <a:defRPr/>
            </a:pPr>
            <a:r>
              <a:rPr lang="en-US" sz="900" dirty="0">
                <a:latin typeface="Century Gothic" pitchFamily="34" charset="0"/>
              </a:rPr>
              <a:t>This step is key as it gives you information about the profile you will propose to the customer at the end of the diagnosis.</a:t>
            </a:r>
          </a:p>
        </p:txBody>
      </p:sp>
      <p:sp>
        <p:nvSpPr>
          <p:cNvPr id="300036"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0037"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D4A2A405-7033-4E86-A53E-A2963C0E9E57}" type="slidenum">
              <a:rPr lang="eu-ES" altLang="fr-FR" sz="1000">
                <a:latin typeface="Calibri" pitchFamily="34" charset="0"/>
              </a:rPr>
              <a:pPr eaLnBrk="1" hangingPunct="1">
                <a:spcBef>
                  <a:spcPct val="0"/>
                </a:spcBef>
                <a:buClrTx/>
                <a:buFontTx/>
                <a:buNone/>
              </a:pPr>
              <a:t>5</a:t>
            </a:fld>
            <a:endParaRPr lang="eu-ES" altLang="fr-FR" sz="10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Espace réservé de l'image des diapositives 1"/>
          <p:cNvSpPr>
            <a:spLocks noGrp="1" noRot="1" noChangeAspect="1" noTextEdit="1"/>
          </p:cNvSpPr>
          <p:nvPr>
            <p:ph type="sldImg"/>
          </p:nvPr>
        </p:nvSpPr>
        <p:spPr>
          <a:ln/>
        </p:spPr>
      </p:sp>
      <p:sp>
        <p:nvSpPr>
          <p:cNvPr id="301059" name="Espace réservé des commentaires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latin typeface="Times New Roman" pitchFamily="18" charset="0"/>
            </a:endParaRPr>
          </a:p>
        </p:txBody>
      </p:sp>
      <p:sp>
        <p:nvSpPr>
          <p:cNvPr id="301060"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1061"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29552D8D-C039-416C-A229-C064B5FDAF1C}" type="slidenum">
              <a:rPr lang="eu-ES" altLang="fr-FR" sz="1000">
                <a:latin typeface="Calibri" pitchFamily="34" charset="0"/>
              </a:rPr>
              <a:pPr eaLnBrk="1" hangingPunct="1">
                <a:spcBef>
                  <a:spcPct val="0"/>
                </a:spcBef>
                <a:buClrTx/>
                <a:buFontTx/>
                <a:buNone/>
              </a:pPr>
              <a:t>6</a:t>
            </a:fld>
            <a:endParaRPr lang="eu-ES" altLang="fr-FR" sz="10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Espace réservé de l'image des diapositives 1"/>
          <p:cNvSpPr>
            <a:spLocks noGrp="1" noRot="1" noChangeAspect="1" noTextEdit="1"/>
          </p:cNvSpPr>
          <p:nvPr>
            <p:ph type="sldImg"/>
          </p:nvPr>
        </p:nvSpPr>
        <p:spPr>
          <a:ln/>
        </p:spPr>
      </p:sp>
      <p:sp>
        <p:nvSpPr>
          <p:cNvPr id="302083"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2084"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09E6ACE4-C427-4D43-AC23-29C34FF323C9}" type="slidenum">
              <a:rPr lang="eu-ES" altLang="fr-FR" sz="1000">
                <a:latin typeface="Calibri" pitchFamily="34" charset="0"/>
              </a:rPr>
              <a:pPr eaLnBrk="1" hangingPunct="1">
                <a:spcBef>
                  <a:spcPct val="0"/>
                </a:spcBef>
                <a:buClrTx/>
                <a:buFontTx/>
                <a:buNone/>
              </a:pPr>
              <a:t>7</a:t>
            </a:fld>
            <a:endParaRPr lang="eu-ES" altLang="fr-FR" sz="1000">
              <a:latin typeface="Calibri" pitchFamily="34" charset="0"/>
            </a:endParaRPr>
          </a:p>
        </p:txBody>
      </p:sp>
      <p:sp>
        <p:nvSpPr>
          <p:cNvPr id="6" name="Espace réservé des commentaires 2"/>
          <p:cNvSpPr>
            <a:spLocks noGrp="1"/>
          </p:cNvSpPr>
          <p:nvPr>
            <p:ph type="body"/>
          </p:nvPr>
        </p:nvSpPr>
        <p:spPr/>
        <p:txBody>
          <a:bodyPr/>
          <a:lstStyle/>
          <a:p>
            <a:pPr marL="158265" indent="-158265">
              <a:buFontTx/>
              <a:buChar char="-"/>
              <a:defRPr/>
            </a:pPr>
            <a:r>
              <a:rPr lang="en-US" sz="900" b="1" dirty="0">
                <a:latin typeface="Century Gothic" panose="020B0502020202020204" pitchFamily="34" charset="0"/>
              </a:rPr>
              <a:t>STEP 2: SKIN PROFILER</a:t>
            </a:r>
          </a:p>
          <a:p>
            <a:pPr>
              <a:defRPr/>
            </a:pPr>
            <a:r>
              <a:rPr lang="en-US" sz="900" dirty="0">
                <a:latin typeface="Century Gothic" panose="020B0502020202020204" pitchFamily="34" charset="0"/>
              </a:rPr>
              <a:t>Then, the BA will analyze the 3 clinical criteria (substance – texture- tone), thanks to the skinscope. </a:t>
            </a:r>
          </a:p>
          <a:p>
            <a:pPr>
              <a:defRPr/>
            </a:pPr>
            <a:endParaRPr lang="fr-FR" sz="900" dirty="0">
              <a:latin typeface="Century Gothic" panose="020B0502020202020204" pitchFamily="34" charset="0"/>
            </a:endParaRPr>
          </a:p>
          <a:p>
            <a:pPr>
              <a:defRPr/>
            </a:pPr>
            <a:r>
              <a:rPr lang="en-US" sz="900" dirty="0">
                <a:latin typeface="Century Gothic" panose="020B0502020202020204" pitchFamily="34" charset="0"/>
              </a:rPr>
              <a:t>After measurements have been taken with the skin profiler, the results for the 3 criteria will appear on the screen: SUBSTANCE - TEXTURE – TONE.</a:t>
            </a:r>
          </a:p>
          <a:p>
            <a:pPr>
              <a:defRPr/>
            </a:pPr>
            <a:r>
              <a:rPr lang="en-US" sz="900" dirty="0">
                <a:latin typeface="Century Gothic" panose="020B0502020202020204" pitchFamily="34" charset="0"/>
              </a:rPr>
              <a:t>The higher the score, the more the criterion must be taken into account.</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Moreover, the screen will also show the profile corresponding to the analysis performed. However, this profile will have to be written down on the diagnosis sheet.  It is shown for information purposes only, as the final profile will be determined by the BA, based on the 3 diagnosis steps.</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The BA will complete the profile matrix  SUBSTANCE/ TEXTURE/ TONE on STEP 2 of the diagnosis sheet.</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We will then look at several case studies that use the 3 steps.</a:t>
            </a:r>
          </a:p>
          <a:p>
            <a:pPr>
              <a:defRPr/>
            </a:pPr>
            <a:endParaRPr lang="fr-FR" sz="900" dirty="0">
              <a:latin typeface="Century Gothic" panose="020B0502020202020204" pitchFamily="34" charset="0"/>
            </a:endParaRPr>
          </a:p>
          <a:p>
            <a:pPr>
              <a:defRPr/>
            </a:pPr>
            <a:endParaRPr lang="fr-FR" sz="900" dirty="0">
              <a:latin typeface="Century Gothic" panose="020B0502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Espace réservé de l'image des diapositives 1"/>
          <p:cNvSpPr>
            <a:spLocks noGrp="1" noRot="1" noChangeAspect="1" noTextEdit="1"/>
          </p:cNvSpPr>
          <p:nvPr>
            <p:ph type="sldImg"/>
          </p:nvPr>
        </p:nvSpPr>
        <p:spPr>
          <a:ln/>
        </p:spPr>
      </p:sp>
      <p:sp>
        <p:nvSpPr>
          <p:cNvPr id="304131" name="Espace réservé des commentaires 2"/>
          <p:cNvSpPr>
            <a:spLocks noGrp="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latin typeface="Times New Roman" pitchFamily="18" charset="0"/>
            </a:endParaRPr>
          </a:p>
        </p:txBody>
      </p:sp>
      <p:sp>
        <p:nvSpPr>
          <p:cNvPr id="304132"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4133"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B6D6A65E-8728-4222-BC5A-F003045CBC84}" type="slidenum">
              <a:rPr lang="eu-ES" altLang="fr-FR" sz="1000">
                <a:latin typeface="Calibri" pitchFamily="34" charset="0"/>
              </a:rPr>
              <a:pPr eaLnBrk="1" hangingPunct="1">
                <a:spcBef>
                  <a:spcPct val="0"/>
                </a:spcBef>
                <a:buClrTx/>
                <a:buFontTx/>
                <a:buNone/>
              </a:pPr>
              <a:t>8</a:t>
            </a:fld>
            <a:endParaRPr lang="eu-ES" altLang="fr-FR" sz="10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Espace réservé de l'image des diapositives 1"/>
          <p:cNvSpPr>
            <a:spLocks noGrp="1" noRot="1" noChangeAspect="1" noTextEdit="1"/>
          </p:cNvSpPr>
          <p:nvPr>
            <p:ph type="sldImg"/>
          </p:nvPr>
        </p:nvSpPr>
        <p:spPr>
          <a:ln/>
        </p:spPr>
      </p:sp>
      <p:sp>
        <p:nvSpPr>
          <p:cNvPr id="305155" name="Espace réservé de la date 3"/>
          <p:cNvSpPr>
            <a:spLocks noGrp="1"/>
          </p:cNvSpPr>
          <p:nvPr>
            <p:ph type="dt"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r>
              <a:rPr lang="en-US" altLang="fr-FR" sz="1000">
                <a:latin typeface="Calibri" pitchFamily="34" charset="0"/>
              </a:rPr>
              <a:t>05/14/11</a:t>
            </a:r>
          </a:p>
        </p:txBody>
      </p:sp>
      <p:sp>
        <p:nvSpPr>
          <p:cNvPr id="305156" name="Espace réservé du numéro de diapositive 4"/>
          <p:cNvSpPr>
            <a:spLocks noGrp="1"/>
          </p:cNvSpPr>
          <p:nvPr>
            <p:ph type="sldNum" sz="quarter"/>
          </p:nvPr>
        </p:nvSpPr>
        <p:spPr>
          <a:noFill/>
        </p:spPr>
        <p:txBody>
          <a:bodyPr/>
          <a:lstStyle>
            <a:lvl1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1pPr>
            <a:lvl2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2pPr>
            <a:lvl3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3pPr>
            <a:lvl4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4pPr>
            <a:lvl5pPr defTabSz="427903" eaLnBrk="0" hangingPunct="0">
              <a:spcBef>
                <a:spcPct val="30000"/>
              </a:spcBef>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5pPr>
            <a:lvl6pPr marL="2321227"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6pPr>
            <a:lvl7pPr marL="2743269"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7pPr>
            <a:lvl8pPr marL="3165310"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8pPr>
            <a:lvl9pPr marL="3587351" indent="-211021" defTabSz="427903" eaLnBrk="0" fontAlgn="base" hangingPunct="0">
              <a:spcBef>
                <a:spcPct val="30000"/>
              </a:spcBef>
              <a:spcAft>
                <a:spcPct val="0"/>
              </a:spcAft>
              <a:buClr>
                <a:srgbClr val="000000"/>
              </a:buClr>
              <a:buSzPct val="100000"/>
              <a:buFont typeface="Times New Roman" pitchFamily="18" charset="0"/>
              <a:tabLst>
                <a:tab pos="690214" algn="l"/>
                <a:tab pos="1381893" algn="l"/>
                <a:tab pos="2073572" algn="l"/>
                <a:tab pos="2754992" algn="l"/>
              </a:tabLst>
              <a:defRPr sz="1100">
                <a:solidFill>
                  <a:srgbClr val="000000"/>
                </a:solidFill>
                <a:latin typeface="Times New Roman" pitchFamily="18" charset="0"/>
              </a:defRPr>
            </a:lvl9pPr>
          </a:lstStyle>
          <a:p>
            <a:pPr eaLnBrk="1" hangingPunct="1">
              <a:spcBef>
                <a:spcPct val="0"/>
              </a:spcBef>
              <a:buClrTx/>
              <a:buFontTx/>
              <a:buNone/>
            </a:pPr>
            <a:fld id="{19EFC5A4-2923-4902-99AA-B542BA86A88F}" type="slidenum">
              <a:rPr lang="eu-ES" altLang="fr-FR" sz="1000">
                <a:latin typeface="Calibri" pitchFamily="34" charset="0"/>
              </a:rPr>
              <a:pPr eaLnBrk="1" hangingPunct="1">
                <a:spcBef>
                  <a:spcPct val="0"/>
                </a:spcBef>
                <a:buClrTx/>
                <a:buFontTx/>
                <a:buNone/>
              </a:pPr>
              <a:t>9</a:t>
            </a:fld>
            <a:endParaRPr lang="eu-ES" altLang="fr-FR" sz="1000">
              <a:latin typeface="Calibri" pitchFamily="34" charset="0"/>
            </a:endParaRPr>
          </a:p>
        </p:txBody>
      </p:sp>
      <p:sp>
        <p:nvSpPr>
          <p:cNvPr id="6" name="Espace réservé des commentaires 2"/>
          <p:cNvSpPr>
            <a:spLocks noGrp="1"/>
          </p:cNvSpPr>
          <p:nvPr>
            <p:ph type="body"/>
          </p:nvPr>
        </p:nvSpPr>
        <p:spPr/>
        <p:txBody>
          <a:bodyPr/>
          <a:lstStyle/>
          <a:p>
            <a:pPr marL="158265" indent="-158265">
              <a:buFontTx/>
              <a:buChar char="-"/>
              <a:defRPr/>
            </a:pPr>
            <a:r>
              <a:rPr lang="en-US" sz="900" b="1" dirty="0">
                <a:latin typeface="Century Gothic" panose="020B0502020202020204" pitchFamily="34" charset="0"/>
              </a:rPr>
              <a:t>STEP 3: BA MANUAL EVALUATION</a:t>
            </a:r>
          </a:p>
          <a:p>
            <a:pPr>
              <a:defRPr/>
            </a:pPr>
            <a:r>
              <a:rPr lang="en-US" sz="900" dirty="0">
                <a:latin typeface="Century Gothic" panose="020B0502020202020204" pitchFamily="34" charset="0"/>
              </a:rPr>
              <a:t>The BA will then confirm the 3 clinical criteria with her own expertise thanks to digital gestures, skin ageing atlas and the lighting magnifying device and her own expertise.</a:t>
            </a:r>
          </a:p>
          <a:p>
            <a:pPr>
              <a:defRPr/>
            </a:pPr>
            <a:endParaRPr lang="en-US" sz="900" dirty="0">
              <a:solidFill>
                <a:srgbClr val="E88416"/>
              </a:solidFill>
              <a:latin typeface="Century Gothic" panose="020B0502020202020204" pitchFamily="34" charset="0"/>
            </a:endParaRPr>
          </a:p>
          <a:p>
            <a:pPr>
              <a:defRPr/>
            </a:pPr>
            <a:r>
              <a:rPr lang="en-US" sz="900" dirty="0">
                <a:latin typeface="Century Gothic" panose="020B0502020202020204" pitchFamily="34" charset="0"/>
              </a:rPr>
              <a:t>This step is also very important as the BA must analyze each criterion (SUBSTANCE- TEXTURE- TONE) using 2 concerns for each parameter.  She will not only use her own expertise but also the skin ageing atlas, developed by the </a:t>
            </a:r>
            <a:r>
              <a:rPr lang="en-US" sz="900" dirty="0" err="1">
                <a:latin typeface="Century Gothic" panose="020B0502020202020204" pitchFamily="34" charset="0"/>
              </a:rPr>
              <a:t>L’Oréal</a:t>
            </a:r>
            <a:r>
              <a:rPr lang="en-US" sz="900" dirty="0">
                <a:latin typeface="Century Gothic" panose="020B0502020202020204" pitchFamily="34" charset="0"/>
              </a:rPr>
              <a:t> Research, as well as specific gestures and the lighting magnifying device.</a:t>
            </a:r>
          </a:p>
          <a:p>
            <a:pPr>
              <a:defRPr/>
            </a:pPr>
            <a:endParaRPr lang="en-US" sz="900" dirty="0">
              <a:latin typeface="Century Gothic" panose="020B0502020202020204" pitchFamily="34" charset="0"/>
            </a:endParaRPr>
          </a:p>
          <a:p>
            <a:pPr>
              <a:defRPr/>
            </a:pPr>
            <a:r>
              <a:rPr lang="en-US" sz="900" dirty="0">
                <a:latin typeface="Century Gothic" panose="020B0502020202020204" pitchFamily="34" charset="0"/>
              </a:rPr>
              <a:t>To analyze each criterion, the BA must analyze 2 skin concerns. For each concern, she must determine if the client is at level 1, 2 or 3 (either using specific gestures, the skin ageing atlas, or the lighting magnifying device.)</a:t>
            </a:r>
          </a:p>
          <a:p>
            <a:pPr>
              <a:defRPr/>
            </a:pPr>
            <a:r>
              <a:rPr lang="en-US" sz="900" dirty="0">
                <a:latin typeface="Century Gothic" panose="020B0502020202020204" pitchFamily="34" charset="0"/>
              </a:rPr>
              <a:t>The BA will then add up the numbers for the 2 concerns in order to obtain a score for each criterion.</a:t>
            </a:r>
          </a:p>
          <a:p>
            <a:pPr>
              <a:defRPr/>
            </a:pPr>
            <a:r>
              <a:rPr lang="en-US" sz="900" dirty="0">
                <a:latin typeface="Century Gothic" panose="020B0502020202020204" pitchFamily="34" charset="0"/>
              </a:rPr>
              <a:t>The higher the score, the more the criterion must be taken into account by the BA. </a:t>
            </a:r>
          </a:p>
          <a:p>
            <a:pPr>
              <a:defRPr/>
            </a:pPr>
            <a:r>
              <a:rPr lang="en-US" sz="900" dirty="0">
                <a:latin typeface="Century Gothic" panose="020B0502020202020204" pitchFamily="34" charset="0"/>
              </a:rPr>
              <a:t>For this part, the rule is to circle the score, if and only if, it is higher than 3.</a:t>
            </a:r>
          </a:p>
          <a:p>
            <a:pPr>
              <a:defRPr/>
            </a:pPr>
            <a:r>
              <a:rPr lang="en-US" sz="900" dirty="0">
                <a:latin typeface="Century Gothic" panose="020B0502020202020204" pitchFamily="34" charset="0"/>
              </a:rPr>
              <a:t>Example:</a:t>
            </a:r>
          </a:p>
          <a:p>
            <a:pPr>
              <a:defRPr/>
            </a:pPr>
            <a:r>
              <a:rPr lang="en-US" sz="900" dirty="0">
                <a:latin typeface="Century Gothic" panose="020B0502020202020204" pitchFamily="34" charset="0"/>
              </a:rPr>
              <a:t>SUBSTANCE DEGRADATION: 5/6</a:t>
            </a:r>
          </a:p>
          <a:p>
            <a:pPr>
              <a:defRPr/>
            </a:pPr>
            <a:r>
              <a:rPr lang="en-US" sz="900" dirty="0">
                <a:latin typeface="Century Gothic" panose="020B0502020202020204" pitchFamily="34" charset="0"/>
              </a:rPr>
              <a:t>TEXTURE IRREGULARITIES: 4/6</a:t>
            </a:r>
          </a:p>
          <a:p>
            <a:pPr>
              <a:defRPr/>
            </a:pPr>
            <a:r>
              <a:rPr lang="en-US" sz="900" dirty="0">
                <a:latin typeface="Century Gothic" panose="020B0502020202020204" pitchFamily="34" charset="0"/>
              </a:rPr>
              <a:t>TONE DYSCHROMIAS: 2/6</a:t>
            </a:r>
          </a:p>
          <a:p>
            <a:pPr>
              <a:defRPr/>
            </a:pPr>
            <a:r>
              <a:rPr lang="en-US" sz="900" dirty="0">
                <a:latin typeface="Century Gothic" panose="020B0502020202020204" pitchFamily="34" charset="0"/>
              </a:rPr>
              <a:t>In this case, only the SUBSTANCE  and TEXTURE scores are higher than 3.  Consequently, the BA will only circle the SUBSTANCE and TEXTURE scores in order to highlight the substance problem (wrinkles, loss of plumpness) and the texture problem (dilated pores, roughness).</a:t>
            </a:r>
          </a:p>
          <a:p>
            <a:pPr>
              <a:defRPr/>
            </a:pPr>
            <a:endParaRPr lang="en-US" sz="900" dirty="0">
              <a:latin typeface="Century Gothic" panose="020B0502020202020204" pitchFamily="34" charset="0"/>
            </a:endParaRPr>
          </a:p>
          <a:p>
            <a:pPr>
              <a:defRPr/>
            </a:pPr>
            <a:endParaRPr lang="en-US" sz="900" dirty="0">
              <a:latin typeface="Century Gothic" panose="020B0502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0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241009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274638"/>
            <a:ext cx="8229600" cy="585152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4"/>
          <p:cNvSpPr>
            <a:spLocks noGrp="1" noChangeArrowheads="1"/>
          </p:cNvSpPr>
          <p:nvPr>
            <p:ph type="dt" sz="half" idx="10"/>
          </p:nvPr>
        </p:nvSpPr>
        <p:spPr>
          <a:xfrm>
            <a:off x="457200" y="6245225"/>
            <a:ext cx="2133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endParaRPr lang="fr-FR"/>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endParaRPr lang="fr-FR"/>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fld id="{3EFEAEE5-1180-42C4-8BA3-A36C63586415}" type="slidenum">
              <a:rPr lang="fr-FR"/>
              <a:pPr>
                <a:defRPr/>
              </a:pPr>
              <a:t>‹N°›</a:t>
            </a:fld>
            <a:endParaRPr lang="fr-FR"/>
          </a:p>
        </p:txBody>
      </p:sp>
    </p:spTree>
    <p:extLst>
      <p:ext uri="{BB962C8B-B14F-4D97-AF65-F5344CB8AC3E}">
        <p14:creationId xmlns:p14="http://schemas.microsoft.com/office/powerpoint/2010/main" val="1830907307"/>
      </p:ext>
    </p:extLst>
  </p:cSld>
  <p:clrMapOvr>
    <a:masterClrMapping/>
  </p:clrMapOvr>
  <p:transition spd="slow" advClick="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35194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224156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Tree>
    <p:extLst>
      <p:ext uri="{BB962C8B-B14F-4D97-AF65-F5344CB8AC3E}">
        <p14:creationId xmlns:p14="http://schemas.microsoft.com/office/powerpoint/2010/main" val="343074704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74403089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84356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94709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9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0544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2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3080792"/>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282384411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440639"/>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7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223112163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6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49016737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Diapositive de titre">
    <p:spTree>
      <p:nvGrpSpPr>
        <p:cNvPr id="1" name=""/>
        <p:cNvGrpSpPr/>
        <p:nvPr/>
      </p:nvGrpSpPr>
      <p:grpSpPr>
        <a:xfrm>
          <a:off x="0" y="0"/>
          <a:ext cx="0" cy="0"/>
          <a:chOff x="0" y="0"/>
          <a:chExt cx="0" cy="0"/>
        </a:xfrm>
      </p:grpSpPr>
      <p:sp>
        <p:nvSpPr>
          <p:cNvPr id="4" name="Titre 1"/>
          <p:cNvSpPr>
            <a:spLocks noGrp="1"/>
          </p:cNvSpPr>
          <p:nvPr>
            <p:ph type="title"/>
          </p:nvPr>
        </p:nvSpPr>
        <p:spPr>
          <a:xfrm>
            <a:off x="2843808" y="248756"/>
            <a:ext cx="6192688" cy="443940"/>
          </a:xfrm>
          <a:prstGeom prst="rect">
            <a:avLst/>
          </a:prstGeom>
        </p:spPr>
        <p:txBody>
          <a:bodyPr/>
          <a:lstStyle>
            <a:lvl1pPr algn="r">
              <a:defRPr sz="2800">
                <a:solidFill>
                  <a:srgbClr val="B5A692"/>
                </a:solidFill>
              </a:defRPr>
            </a:lvl1pPr>
          </a:lstStyle>
          <a:p>
            <a:r>
              <a:rPr lang="fr-FR" smtClean="0"/>
              <a:t>Modifiez le style du titre</a:t>
            </a:r>
            <a:endParaRPr lang="fr-FR" dirty="0"/>
          </a:p>
        </p:txBody>
      </p:sp>
    </p:spTree>
    <p:extLst>
      <p:ext uri="{BB962C8B-B14F-4D97-AF65-F5344CB8AC3E}">
        <p14:creationId xmlns:p14="http://schemas.microsoft.com/office/powerpoint/2010/main" val="294045061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3065859455"/>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274638"/>
            <a:ext cx="8229600" cy="585152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4"/>
          <p:cNvSpPr>
            <a:spLocks noGrp="1" noChangeArrowheads="1"/>
          </p:cNvSpPr>
          <p:nvPr>
            <p:ph type="dt" sz="half" idx="10"/>
          </p:nvPr>
        </p:nvSpPr>
        <p:spPr>
          <a:xfrm>
            <a:off x="457200" y="6245225"/>
            <a:ext cx="2133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endParaRPr lang="fr-FR"/>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endParaRPr lang="fr-FR"/>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a:lstStyle>
            <a:lvl1pPr defTabSz="914400" fontAlgn="auto">
              <a:spcBef>
                <a:spcPts val="0"/>
              </a:spcBef>
              <a:spcAft>
                <a:spcPts val="0"/>
              </a:spcAft>
              <a:defRPr>
                <a:solidFill>
                  <a:srgbClr val="000000"/>
                </a:solidFill>
                <a:latin typeface="Century Gothic"/>
                <a:ea typeface="ＭＳ Ｐゴシック"/>
              </a:defRPr>
            </a:lvl1pPr>
          </a:lstStyle>
          <a:p>
            <a:pPr>
              <a:defRPr/>
            </a:pPr>
            <a:fld id="{885F64FF-8E6C-4D4D-A977-705793C2942F}" type="slidenum">
              <a:rPr lang="fr-FR"/>
              <a:pPr>
                <a:defRPr/>
              </a:pPr>
              <a:t>‹N°›</a:t>
            </a:fld>
            <a:endParaRPr lang="fr-FR"/>
          </a:p>
        </p:txBody>
      </p:sp>
    </p:spTree>
    <p:extLst>
      <p:ext uri="{BB962C8B-B14F-4D97-AF65-F5344CB8AC3E}">
        <p14:creationId xmlns:p14="http://schemas.microsoft.com/office/powerpoint/2010/main" val="447634904"/>
      </p:ext>
    </p:extLst>
  </p:cSld>
  <p:clrMapOvr>
    <a:masterClrMapping/>
  </p:clrMapOvr>
  <p:transition spd="slow" advClick="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68935"/>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998039"/>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Tree>
    <p:extLst>
      <p:ext uri="{BB962C8B-B14F-4D97-AF65-F5344CB8AC3E}">
        <p14:creationId xmlns:p14="http://schemas.microsoft.com/office/powerpoint/2010/main" val="385155366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94367917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9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260750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2_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24711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138903961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7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293413367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6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386205458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Diapositive de titre">
    <p:spTree>
      <p:nvGrpSpPr>
        <p:cNvPr id="1" name=""/>
        <p:cNvGrpSpPr/>
        <p:nvPr/>
      </p:nvGrpSpPr>
      <p:grpSpPr>
        <a:xfrm>
          <a:off x="0" y="0"/>
          <a:ext cx="0" cy="0"/>
          <a:chOff x="0" y="0"/>
          <a:chExt cx="0" cy="0"/>
        </a:xfrm>
      </p:grpSpPr>
      <p:sp>
        <p:nvSpPr>
          <p:cNvPr id="4" name="Titre 1"/>
          <p:cNvSpPr>
            <a:spLocks noGrp="1"/>
          </p:cNvSpPr>
          <p:nvPr>
            <p:ph type="title"/>
          </p:nvPr>
        </p:nvSpPr>
        <p:spPr>
          <a:xfrm>
            <a:off x="2843808" y="248756"/>
            <a:ext cx="6192688" cy="443940"/>
          </a:xfrm>
          <a:prstGeom prst="rect">
            <a:avLst/>
          </a:prstGeom>
        </p:spPr>
        <p:txBody>
          <a:bodyPr/>
          <a:lstStyle>
            <a:lvl1pPr algn="r">
              <a:defRPr sz="2800">
                <a:solidFill>
                  <a:srgbClr val="B5A692"/>
                </a:solidFill>
              </a:defRPr>
            </a:lvl1pPr>
          </a:lstStyle>
          <a:p>
            <a:r>
              <a:rPr lang="fr-FR" smtClean="0"/>
              <a:t>Modifiez le style du titre</a:t>
            </a:r>
            <a:endParaRPr lang="fr-FR" dirty="0"/>
          </a:p>
        </p:txBody>
      </p:sp>
    </p:spTree>
    <p:extLst>
      <p:ext uri="{BB962C8B-B14F-4D97-AF65-F5344CB8AC3E}">
        <p14:creationId xmlns:p14="http://schemas.microsoft.com/office/powerpoint/2010/main" val="211278404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Diapositive de titre">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201960060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descr="C:\Documents and Settings\quentin.douce\Bureau\fond or.jpg"/>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15875"/>
            <a:ext cx="9144000"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Image 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88900" y="58738"/>
            <a:ext cx="11191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cteur droit 8"/>
          <p:cNvCxnSpPr/>
          <p:nvPr userDrawn="1"/>
        </p:nvCxnSpPr>
        <p:spPr>
          <a:xfrm flipH="1">
            <a:off x="0" y="1196975"/>
            <a:ext cx="9144000" cy="0"/>
          </a:xfrm>
          <a:prstGeom prst="line">
            <a:avLst/>
          </a:prstGeom>
          <a:ln>
            <a:solidFill>
              <a:srgbClr val="AFA093"/>
            </a:solidFill>
          </a:ln>
        </p:spPr>
        <p:style>
          <a:lnRef idx="1">
            <a:schemeClr val="accent1"/>
          </a:lnRef>
          <a:fillRef idx="0">
            <a:schemeClr val="accent1"/>
          </a:fillRef>
          <a:effectRef idx="0">
            <a:schemeClr val="accent1"/>
          </a:effectRef>
          <a:fontRef idx="minor">
            <a:schemeClr val="tx1"/>
          </a:fontRef>
        </p:style>
      </p:cxnSp>
      <p:pic>
        <p:nvPicPr>
          <p:cNvPr id="1029" name="Picture 3" descr="C:\Documents and Settings\quentin.douce\Bureau\fond or.jpg"/>
          <p:cNvPicPr>
            <a:picLocks noChangeAspect="1" noChangeArrowheads="1"/>
          </p:cNvPicPr>
          <p:nvPr userDrawn="1"/>
        </p:nvPicPr>
        <p:blipFill>
          <a:blip r:embed="rId16">
            <a:extLst>
              <a:ext uri="{28A0092B-C50C-407E-A947-70E740481C1C}">
                <a14:useLocalDpi xmlns:a14="http://schemas.microsoft.com/office/drawing/2010/main" val="0"/>
              </a:ext>
            </a:extLst>
          </a:blip>
          <a:srcRect t="63342"/>
          <a:stretch>
            <a:fillRect/>
          </a:stretch>
        </p:blipFill>
        <p:spPr bwMode="auto">
          <a:xfrm>
            <a:off x="0" y="6413500"/>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6" descr="G:\DPLI_HELENA_RUBINSTEIN_POWER_Beauty\Service\3. Brand\Retail Design\CHARTE GRAPHIQUE\1_ Graphic rules\05-LACLINIC LOGOTYPES\JPEG BD\Logo LACLINIC\Logo LACLINIC CMYK_WHITE.jpg"/>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972425" y="58738"/>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25897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bg1"/>
          </a:solidFill>
          <a:latin typeface="+mj-lt"/>
          <a:ea typeface="MS PGothic" pitchFamily="34" charset="-128"/>
          <a:cs typeface="+mj-cs"/>
        </a:defRPr>
      </a:lvl1pPr>
      <a:lvl2pPr algn="ctr" rtl="0" eaLnBrk="0" fontAlgn="base" hangingPunct="0">
        <a:spcBef>
          <a:spcPct val="0"/>
        </a:spcBef>
        <a:spcAft>
          <a:spcPct val="0"/>
        </a:spcAft>
        <a:defRPr sz="4400">
          <a:solidFill>
            <a:schemeClr val="bg1"/>
          </a:solidFill>
          <a:latin typeface="Century Gothic" pitchFamily="34" charset="0"/>
          <a:ea typeface="MS PGothic" pitchFamily="34" charset="-128"/>
        </a:defRPr>
      </a:lvl2pPr>
      <a:lvl3pPr algn="ctr" rtl="0" eaLnBrk="0" fontAlgn="base" hangingPunct="0">
        <a:spcBef>
          <a:spcPct val="0"/>
        </a:spcBef>
        <a:spcAft>
          <a:spcPct val="0"/>
        </a:spcAft>
        <a:defRPr sz="4400">
          <a:solidFill>
            <a:schemeClr val="bg1"/>
          </a:solidFill>
          <a:latin typeface="Century Gothic" pitchFamily="34" charset="0"/>
          <a:ea typeface="MS PGothic" pitchFamily="34" charset="-128"/>
        </a:defRPr>
      </a:lvl3pPr>
      <a:lvl4pPr algn="ctr" rtl="0" eaLnBrk="0" fontAlgn="base" hangingPunct="0">
        <a:spcBef>
          <a:spcPct val="0"/>
        </a:spcBef>
        <a:spcAft>
          <a:spcPct val="0"/>
        </a:spcAft>
        <a:defRPr sz="4400">
          <a:solidFill>
            <a:schemeClr val="bg1"/>
          </a:solidFill>
          <a:latin typeface="Century Gothic" pitchFamily="34" charset="0"/>
          <a:ea typeface="MS PGothic" pitchFamily="34" charset="-128"/>
        </a:defRPr>
      </a:lvl4pPr>
      <a:lvl5pPr algn="ctr" rtl="0" eaLnBrk="0" fontAlgn="base" hangingPunct="0">
        <a:spcBef>
          <a:spcPct val="0"/>
        </a:spcBef>
        <a:spcAft>
          <a:spcPct val="0"/>
        </a:spcAft>
        <a:defRPr sz="4400">
          <a:solidFill>
            <a:schemeClr val="bg1"/>
          </a:solidFill>
          <a:latin typeface="Century Gothic" pitchFamily="34" charset="0"/>
          <a:ea typeface="MS PGothic" pitchFamily="34" charset="-128"/>
        </a:defRPr>
      </a:lvl5pPr>
      <a:lvl6pPr marL="457200" algn="ctr" rtl="0" fontAlgn="base">
        <a:spcBef>
          <a:spcPct val="0"/>
        </a:spcBef>
        <a:spcAft>
          <a:spcPct val="0"/>
        </a:spcAft>
        <a:defRPr sz="4400">
          <a:solidFill>
            <a:schemeClr val="bg1"/>
          </a:solidFill>
          <a:latin typeface="Century Gothic" pitchFamily="34" charset="0"/>
          <a:ea typeface="ＭＳ Ｐゴシック" pitchFamily="34" charset="-128"/>
        </a:defRPr>
      </a:lvl6pPr>
      <a:lvl7pPr marL="914400" algn="ctr" rtl="0" fontAlgn="base">
        <a:spcBef>
          <a:spcPct val="0"/>
        </a:spcBef>
        <a:spcAft>
          <a:spcPct val="0"/>
        </a:spcAft>
        <a:defRPr sz="4400">
          <a:solidFill>
            <a:schemeClr val="bg1"/>
          </a:solidFill>
          <a:latin typeface="Century Gothic" pitchFamily="34" charset="0"/>
          <a:ea typeface="ＭＳ Ｐゴシック" pitchFamily="34" charset="-128"/>
        </a:defRPr>
      </a:lvl7pPr>
      <a:lvl8pPr marL="1371600" algn="ctr" rtl="0" fontAlgn="base">
        <a:spcBef>
          <a:spcPct val="0"/>
        </a:spcBef>
        <a:spcAft>
          <a:spcPct val="0"/>
        </a:spcAft>
        <a:defRPr sz="4400">
          <a:solidFill>
            <a:schemeClr val="bg1"/>
          </a:solidFill>
          <a:latin typeface="Century Gothic" pitchFamily="34" charset="0"/>
          <a:ea typeface="ＭＳ Ｐゴシック" pitchFamily="34" charset="-128"/>
        </a:defRPr>
      </a:lvl8pPr>
      <a:lvl9pPr marL="1828800" algn="ctr" rtl="0" fontAlgn="base">
        <a:spcBef>
          <a:spcPct val="0"/>
        </a:spcBef>
        <a:spcAft>
          <a:spcPct val="0"/>
        </a:spcAft>
        <a:defRPr sz="4400">
          <a:solidFill>
            <a:schemeClr val="bg1"/>
          </a:solidFill>
          <a:latin typeface="Century Gothic" pitchFamily="34" charset="0"/>
          <a:ea typeface="ＭＳ Ｐゴシック" pitchFamily="34" charset="-128"/>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bg1"/>
          </a:solidFill>
          <a:latin typeface="+mn-lt"/>
          <a:ea typeface="MS PGothic" pitchFamily="34" charset="-128"/>
          <a:cs typeface="+mn-cs"/>
        </a:defRPr>
      </a:lvl1pPr>
      <a:lvl2pPr marL="742950" indent="-285750" algn="l" rtl="0" eaLnBrk="0" fontAlgn="base" hangingPunct="0">
        <a:spcBef>
          <a:spcPct val="20000"/>
        </a:spcBef>
        <a:spcAft>
          <a:spcPct val="0"/>
        </a:spcAft>
        <a:buFont typeface="Arial" pitchFamily="34" charset="0"/>
        <a:buChar char="–"/>
        <a:defRPr sz="2800">
          <a:solidFill>
            <a:schemeClr val="bg1"/>
          </a:solidFill>
          <a:latin typeface="+mn-lt"/>
          <a:ea typeface="MS PGothic" pitchFamily="34" charset="-128"/>
        </a:defRPr>
      </a:lvl2pPr>
      <a:lvl3pPr marL="1143000" indent="-228600" algn="l" rtl="0" eaLnBrk="0" fontAlgn="base" hangingPunct="0">
        <a:spcBef>
          <a:spcPct val="20000"/>
        </a:spcBef>
        <a:spcAft>
          <a:spcPct val="0"/>
        </a:spcAft>
        <a:buFont typeface="Arial" pitchFamily="34" charset="0"/>
        <a:buChar char="•"/>
        <a:defRPr sz="2400">
          <a:solidFill>
            <a:schemeClr val="bg1"/>
          </a:solidFill>
          <a:latin typeface="+mn-lt"/>
          <a:ea typeface="MS PGothic" pitchFamily="34" charset="-128"/>
        </a:defRPr>
      </a:lvl3pPr>
      <a:lvl4pPr marL="1600200" indent="-228600" algn="l" rtl="0" eaLnBrk="0" fontAlgn="base" hangingPunct="0">
        <a:spcBef>
          <a:spcPct val="20000"/>
        </a:spcBef>
        <a:spcAft>
          <a:spcPct val="0"/>
        </a:spcAft>
        <a:buFont typeface="Arial" pitchFamily="34" charset="0"/>
        <a:buChar char="–"/>
        <a:defRPr sz="2000">
          <a:solidFill>
            <a:schemeClr val="bg1"/>
          </a:solidFill>
          <a:latin typeface="+mn-lt"/>
          <a:ea typeface="MS PGothic" pitchFamily="34" charset="-128"/>
        </a:defRPr>
      </a:lvl4pPr>
      <a:lvl5pPr marL="2055813" indent="-227013" algn="l" rtl="0" eaLnBrk="0" fontAlgn="base" hangingPunct="0">
        <a:spcBef>
          <a:spcPct val="20000"/>
        </a:spcBef>
        <a:spcAft>
          <a:spcPct val="0"/>
        </a:spcAft>
        <a:buFont typeface="Arial" pitchFamily="34" charset="0"/>
        <a:buChar char="»"/>
        <a:defRPr sz="2000">
          <a:solidFill>
            <a:schemeClr val="bg1"/>
          </a:solidFill>
          <a:latin typeface="+mn-lt"/>
          <a:ea typeface="MS PGothic" pitchFamily="34" charset="-128"/>
        </a:defRPr>
      </a:lvl5pPr>
      <a:lvl6pPr marL="2513013" indent="-227013" algn="l" rtl="0" fontAlgn="base">
        <a:spcBef>
          <a:spcPct val="20000"/>
        </a:spcBef>
        <a:spcAft>
          <a:spcPct val="0"/>
        </a:spcAft>
        <a:buFont typeface="Arial" charset="0"/>
        <a:buChar char="»"/>
        <a:defRPr sz="2000">
          <a:solidFill>
            <a:schemeClr val="bg1"/>
          </a:solidFill>
          <a:latin typeface="+mn-lt"/>
          <a:ea typeface="+mn-ea"/>
        </a:defRPr>
      </a:lvl6pPr>
      <a:lvl7pPr marL="2970213" indent="-227013" algn="l" rtl="0" fontAlgn="base">
        <a:spcBef>
          <a:spcPct val="20000"/>
        </a:spcBef>
        <a:spcAft>
          <a:spcPct val="0"/>
        </a:spcAft>
        <a:buFont typeface="Arial" charset="0"/>
        <a:buChar char="»"/>
        <a:defRPr sz="2000">
          <a:solidFill>
            <a:schemeClr val="bg1"/>
          </a:solidFill>
          <a:latin typeface="+mn-lt"/>
          <a:ea typeface="+mn-ea"/>
        </a:defRPr>
      </a:lvl7pPr>
      <a:lvl8pPr marL="3427413" indent="-227013" algn="l" rtl="0" fontAlgn="base">
        <a:spcBef>
          <a:spcPct val="20000"/>
        </a:spcBef>
        <a:spcAft>
          <a:spcPct val="0"/>
        </a:spcAft>
        <a:buFont typeface="Arial" charset="0"/>
        <a:buChar char="»"/>
        <a:defRPr sz="2000">
          <a:solidFill>
            <a:schemeClr val="bg1"/>
          </a:solidFill>
          <a:latin typeface="+mn-lt"/>
          <a:ea typeface="+mn-ea"/>
        </a:defRPr>
      </a:lvl8pPr>
      <a:lvl9pPr marL="3884613" indent="-227013" algn="l" rtl="0" fontAlgn="base">
        <a:spcBef>
          <a:spcPct val="20000"/>
        </a:spcBef>
        <a:spcAft>
          <a:spcPct val="0"/>
        </a:spcAft>
        <a:buFont typeface="Arial" charset="0"/>
        <a:buChar char="»"/>
        <a:defRPr sz="2000">
          <a:solidFill>
            <a:schemeClr val="bg1"/>
          </a:solidFill>
          <a:latin typeface="+mn-lt"/>
          <a:ea typeface="+mn-ea"/>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3" descr="C:\Documents and Settings\quentin.douce\Bureau\fond or.jpg"/>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15875"/>
            <a:ext cx="9144000"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Image 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88900" y="58738"/>
            <a:ext cx="11191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cteur droit 8"/>
          <p:cNvCxnSpPr/>
          <p:nvPr userDrawn="1"/>
        </p:nvCxnSpPr>
        <p:spPr>
          <a:xfrm flipH="1">
            <a:off x="0" y="1196975"/>
            <a:ext cx="9144000" cy="0"/>
          </a:xfrm>
          <a:prstGeom prst="line">
            <a:avLst/>
          </a:prstGeom>
          <a:ln>
            <a:solidFill>
              <a:srgbClr val="AFA093"/>
            </a:solidFill>
          </a:ln>
        </p:spPr>
        <p:style>
          <a:lnRef idx="1">
            <a:schemeClr val="accent1"/>
          </a:lnRef>
          <a:fillRef idx="0">
            <a:schemeClr val="accent1"/>
          </a:fillRef>
          <a:effectRef idx="0">
            <a:schemeClr val="accent1"/>
          </a:effectRef>
          <a:fontRef idx="minor">
            <a:schemeClr val="tx1"/>
          </a:fontRef>
        </p:style>
      </p:cxnSp>
      <p:pic>
        <p:nvPicPr>
          <p:cNvPr id="1029" name="Picture 3" descr="C:\Documents and Settings\quentin.douce\Bureau\fond or.jpg"/>
          <p:cNvPicPr>
            <a:picLocks noChangeAspect="1" noChangeArrowheads="1"/>
          </p:cNvPicPr>
          <p:nvPr userDrawn="1"/>
        </p:nvPicPr>
        <p:blipFill>
          <a:blip r:embed="rId16">
            <a:extLst>
              <a:ext uri="{28A0092B-C50C-407E-A947-70E740481C1C}">
                <a14:useLocalDpi xmlns:a14="http://schemas.microsoft.com/office/drawing/2010/main" val="0"/>
              </a:ext>
            </a:extLst>
          </a:blip>
          <a:srcRect t="63342"/>
          <a:stretch>
            <a:fillRect/>
          </a:stretch>
        </p:blipFill>
        <p:spPr bwMode="auto">
          <a:xfrm>
            <a:off x="0" y="6413500"/>
            <a:ext cx="91440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6" descr="G:\DPLI_HELENA_RUBINSTEIN_POWER_Beauty\Service\3. Brand\Retail Design\CHARTE GRAPHIQUE\1_ Graphic rules\05-LACLINIC LOGOTYPES\JPEG BD\Logo LACLINIC\Logo LACLINIC CMYK_WHITE.jpg"/>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972425" y="58738"/>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89490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bg1"/>
          </a:solidFill>
          <a:latin typeface="+mj-lt"/>
          <a:ea typeface="MS PGothic" pitchFamily="34" charset="-128"/>
          <a:cs typeface="+mj-cs"/>
        </a:defRPr>
      </a:lvl1pPr>
      <a:lvl2pPr algn="ctr" rtl="0" eaLnBrk="0" fontAlgn="base" hangingPunct="0">
        <a:spcBef>
          <a:spcPct val="0"/>
        </a:spcBef>
        <a:spcAft>
          <a:spcPct val="0"/>
        </a:spcAft>
        <a:defRPr sz="4400">
          <a:solidFill>
            <a:schemeClr val="bg1"/>
          </a:solidFill>
          <a:latin typeface="Century Gothic" pitchFamily="34" charset="0"/>
          <a:ea typeface="MS PGothic" pitchFamily="34" charset="-128"/>
        </a:defRPr>
      </a:lvl2pPr>
      <a:lvl3pPr algn="ctr" rtl="0" eaLnBrk="0" fontAlgn="base" hangingPunct="0">
        <a:spcBef>
          <a:spcPct val="0"/>
        </a:spcBef>
        <a:spcAft>
          <a:spcPct val="0"/>
        </a:spcAft>
        <a:defRPr sz="4400">
          <a:solidFill>
            <a:schemeClr val="bg1"/>
          </a:solidFill>
          <a:latin typeface="Century Gothic" pitchFamily="34" charset="0"/>
          <a:ea typeface="MS PGothic" pitchFamily="34" charset="-128"/>
        </a:defRPr>
      </a:lvl3pPr>
      <a:lvl4pPr algn="ctr" rtl="0" eaLnBrk="0" fontAlgn="base" hangingPunct="0">
        <a:spcBef>
          <a:spcPct val="0"/>
        </a:spcBef>
        <a:spcAft>
          <a:spcPct val="0"/>
        </a:spcAft>
        <a:defRPr sz="4400">
          <a:solidFill>
            <a:schemeClr val="bg1"/>
          </a:solidFill>
          <a:latin typeface="Century Gothic" pitchFamily="34" charset="0"/>
          <a:ea typeface="MS PGothic" pitchFamily="34" charset="-128"/>
        </a:defRPr>
      </a:lvl4pPr>
      <a:lvl5pPr algn="ctr" rtl="0" eaLnBrk="0" fontAlgn="base" hangingPunct="0">
        <a:spcBef>
          <a:spcPct val="0"/>
        </a:spcBef>
        <a:spcAft>
          <a:spcPct val="0"/>
        </a:spcAft>
        <a:defRPr sz="4400">
          <a:solidFill>
            <a:schemeClr val="bg1"/>
          </a:solidFill>
          <a:latin typeface="Century Gothic" pitchFamily="34" charset="0"/>
          <a:ea typeface="MS PGothic" pitchFamily="34" charset="-128"/>
        </a:defRPr>
      </a:lvl5pPr>
      <a:lvl6pPr marL="457200" algn="ctr" rtl="0" fontAlgn="base">
        <a:spcBef>
          <a:spcPct val="0"/>
        </a:spcBef>
        <a:spcAft>
          <a:spcPct val="0"/>
        </a:spcAft>
        <a:defRPr sz="4400">
          <a:solidFill>
            <a:schemeClr val="bg1"/>
          </a:solidFill>
          <a:latin typeface="Century Gothic" pitchFamily="34" charset="0"/>
          <a:ea typeface="ＭＳ Ｐゴシック" pitchFamily="34" charset="-128"/>
        </a:defRPr>
      </a:lvl6pPr>
      <a:lvl7pPr marL="914400" algn="ctr" rtl="0" fontAlgn="base">
        <a:spcBef>
          <a:spcPct val="0"/>
        </a:spcBef>
        <a:spcAft>
          <a:spcPct val="0"/>
        </a:spcAft>
        <a:defRPr sz="4400">
          <a:solidFill>
            <a:schemeClr val="bg1"/>
          </a:solidFill>
          <a:latin typeface="Century Gothic" pitchFamily="34" charset="0"/>
          <a:ea typeface="ＭＳ Ｐゴシック" pitchFamily="34" charset="-128"/>
        </a:defRPr>
      </a:lvl7pPr>
      <a:lvl8pPr marL="1371600" algn="ctr" rtl="0" fontAlgn="base">
        <a:spcBef>
          <a:spcPct val="0"/>
        </a:spcBef>
        <a:spcAft>
          <a:spcPct val="0"/>
        </a:spcAft>
        <a:defRPr sz="4400">
          <a:solidFill>
            <a:schemeClr val="bg1"/>
          </a:solidFill>
          <a:latin typeface="Century Gothic" pitchFamily="34" charset="0"/>
          <a:ea typeface="ＭＳ Ｐゴシック" pitchFamily="34" charset="-128"/>
        </a:defRPr>
      </a:lvl8pPr>
      <a:lvl9pPr marL="1828800" algn="ctr" rtl="0" fontAlgn="base">
        <a:spcBef>
          <a:spcPct val="0"/>
        </a:spcBef>
        <a:spcAft>
          <a:spcPct val="0"/>
        </a:spcAft>
        <a:defRPr sz="4400">
          <a:solidFill>
            <a:schemeClr val="bg1"/>
          </a:solidFill>
          <a:latin typeface="Century Gothic" pitchFamily="34" charset="0"/>
          <a:ea typeface="ＭＳ Ｐゴシック" pitchFamily="34" charset="-128"/>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bg1"/>
          </a:solidFill>
          <a:latin typeface="+mn-lt"/>
          <a:ea typeface="MS PGothic" pitchFamily="34" charset="-128"/>
          <a:cs typeface="+mn-cs"/>
        </a:defRPr>
      </a:lvl1pPr>
      <a:lvl2pPr marL="742950" indent="-285750" algn="l" rtl="0" eaLnBrk="0" fontAlgn="base" hangingPunct="0">
        <a:spcBef>
          <a:spcPct val="20000"/>
        </a:spcBef>
        <a:spcAft>
          <a:spcPct val="0"/>
        </a:spcAft>
        <a:buFont typeface="Arial" pitchFamily="34" charset="0"/>
        <a:buChar char="–"/>
        <a:defRPr sz="2800">
          <a:solidFill>
            <a:schemeClr val="bg1"/>
          </a:solidFill>
          <a:latin typeface="+mn-lt"/>
          <a:ea typeface="MS PGothic" pitchFamily="34" charset="-128"/>
        </a:defRPr>
      </a:lvl2pPr>
      <a:lvl3pPr marL="1143000" indent="-228600" algn="l" rtl="0" eaLnBrk="0" fontAlgn="base" hangingPunct="0">
        <a:spcBef>
          <a:spcPct val="20000"/>
        </a:spcBef>
        <a:spcAft>
          <a:spcPct val="0"/>
        </a:spcAft>
        <a:buFont typeface="Arial" pitchFamily="34" charset="0"/>
        <a:buChar char="•"/>
        <a:defRPr sz="2400">
          <a:solidFill>
            <a:schemeClr val="bg1"/>
          </a:solidFill>
          <a:latin typeface="+mn-lt"/>
          <a:ea typeface="MS PGothic" pitchFamily="34" charset="-128"/>
        </a:defRPr>
      </a:lvl3pPr>
      <a:lvl4pPr marL="1600200" indent="-228600" algn="l" rtl="0" eaLnBrk="0" fontAlgn="base" hangingPunct="0">
        <a:spcBef>
          <a:spcPct val="20000"/>
        </a:spcBef>
        <a:spcAft>
          <a:spcPct val="0"/>
        </a:spcAft>
        <a:buFont typeface="Arial" pitchFamily="34" charset="0"/>
        <a:buChar char="–"/>
        <a:defRPr sz="2000">
          <a:solidFill>
            <a:schemeClr val="bg1"/>
          </a:solidFill>
          <a:latin typeface="+mn-lt"/>
          <a:ea typeface="MS PGothic" pitchFamily="34" charset="-128"/>
        </a:defRPr>
      </a:lvl4pPr>
      <a:lvl5pPr marL="2055813" indent="-227013" algn="l" rtl="0" eaLnBrk="0" fontAlgn="base" hangingPunct="0">
        <a:spcBef>
          <a:spcPct val="20000"/>
        </a:spcBef>
        <a:spcAft>
          <a:spcPct val="0"/>
        </a:spcAft>
        <a:buFont typeface="Arial" pitchFamily="34" charset="0"/>
        <a:buChar char="»"/>
        <a:defRPr sz="2000">
          <a:solidFill>
            <a:schemeClr val="bg1"/>
          </a:solidFill>
          <a:latin typeface="+mn-lt"/>
          <a:ea typeface="MS PGothic" pitchFamily="34" charset="-128"/>
        </a:defRPr>
      </a:lvl5pPr>
      <a:lvl6pPr marL="2513013" indent="-227013" algn="l" rtl="0" fontAlgn="base">
        <a:spcBef>
          <a:spcPct val="20000"/>
        </a:spcBef>
        <a:spcAft>
          <a:spcPct val="0"/>
        </a:spcAft>
        <a:buFont typeface="Arial" charset="0"/>
        <a:buChar char="»"/>
        <a:defRPr sz="2000">
          <a:solidFill>
            <a:schemeClr val="bg1"/>
          </a:solidFill>
          <a:latin typeface="+mn-lt"/>
          <a:ea typeface="+mn-ea"/>
        </a:defRPr>
      </a:lvl6pPr>
      <a:lvl7pPr marL="2970213" indent="-227013" algn="l" rtl="0" fontAlgn="base">
        <a:spcBef>
          <a:spcPct val="20000"/>
        </a:spcBef>
        <a:spcAft>
          <a:spcPct val="0"/>
        </a:spcAft>
        <a:buFont typeface="Arial" charset="0"/>
        <a:buChar char="»"/>
        <a:defRPr sz="2000">
          <a:solidFill>
            <a:schemeClr val="bg1"/>
          </a:solidFill>
          <a:latin typeface="+mn-lt"/>
          <a:ea typeface="+mn-ea"/>
        </a:defRPr>
      </a:lvl7pPr>
      <a:lvl8pPr marL="3427413" indent="-227013" algn="l" rtl="0" fontAlgn="base">
        <a:spcBef>
          <a:spcPct val="20000"/>
        </a:spcBef>
        <a:spcAft>
          <a:spcPct val="0"/>
        </a:spcAft>
        <a:buFont typeface="Arial" charset="0"/>
        <a:buChar char="»"/>
        <a:defRPr sz="2000">
          <a:solidFill>
            <a:schemeClr val="bg1"/>
          </a:solidFill>
          <a:latin typeface="+mn-lt"/>
          <a:ea typeface="+mn-ea"/>
        </a:defRPr>
      </a:lvl8pPr>
      <a:lvl9pPr marL="3884613" indent="-227013" algn="l" rtl="0" fontAlgn="base">
        <a:spcBef>
          <a:spcPct val="20000"/>
        </a:spcBef>
        <a:spcAft>
          <a:spcPct val="0"/>
        </a:spcAft>
        <a:buFont typeface="Arial" charset="0"/>
        <a:buChar char="»"/>
        <a:defRPr sz="2000">
          <a:solidFill>
            <a:schemeClr val="bg1"/>
          </a:solidFill>
          <a:latin typeface="+mn-lt"/>
          <a:ea typeface="+mn-ea"/>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png"/><Relationship Id="rId7" Type="http://schemas.openxmlformats.org/officeDocument/2006/relationships/hyperlink" Target="http://www.lachaiselongue.fr/loupe-avec-lampe-rectangle.htm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www.lachaiselongue.fr/loupe-avec-lampe-rectangle.html" TargetMode="External"/><Relationship Id="rId5" Type="http://schemas.openxmlformats.org/officeDocument/2006/relationships/image" Target="../media/image17.jpe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www.lachaiselongue.fr/loupe-avec-lampe-rectangle.html" TargetMode="External"/><Relationship Id="rId5" Type="http://schemas.openxmlformats.org/officeDocument/2006/relationships/image" Target="../media/image17.jpe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www.lachaiselongue.fr/loupe-avec-lampe-rectangle.html" TargetMode="External"/><Relationship Id="rId5" Type="http://schemas.openxmlformats.org/officeDocument/2006/relationships/image" Target="../media/image17.jpe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jpeg"/><Relationship Id="rId7" Type="http://schemas.openxmlformats.org/officeDocument/2006/relationships/hyperlink" Target="http://www.lachaiselongue.fr/loupe-avec-lampe-rectangle.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jpeg"/><Relationship Id="rId7" Type="http://schemas.openxmlformats.org/officeDocument/2006/relationships/hyperlink" Target="http://www.lachaiselongue.fr/loupe-avec-lampe-rectangle.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jpeg"/><Relationship Id="rId7" Type="http://schemas.openxmlformats.org/officeDocument/2006/relationships/hyperlink" Target="http://www.lachaiselongue.fr/loupe-avec-lampe-rectangle.html" TargetMode="Externa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12.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jpeg"/><Relationship Id="rId7" Type="http://schemas.openxmlformats.org/officeDocument/2006/relationships/hyperlink" Target="http://www.lachaiselongue.fr/loupe-avec-lampe-rectangle.html"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lachaiselongue.fr/loupe-avec-lampe-rectangle.html" TargetMode="External"/><Relationship Id="rId5" Type="http://schemas.openxmlformats.org/officeDocument/2006/relationships/image" Target="../media/image7.pn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899592" y="2560836"/>
            <a:ext cx="7488832" cy="2308324"/>
          </a:xfrm>
          <a:prstGeom prst="rect">
            <a:avLst/>
          </a:prstGeom>
          <a:noFill/>
        </p:spPr>
        <p:txBody>
          <a:bodyPr wrap="square" rtlCol="0">
            <a:spAutoFit/>
          </a:bodyPr>
          <a:lstStyle/>
          <a:p>
            <a:pPr algn="ctr"/>
            <a:r>
              <a:rPr lang="fr-FR" sz="4800" dirty="0" err="1" smtClean="0"/>
              <a:t>Re</a:t>
            </a:r>
            <a:r>
              <a:rPr lang="fr-FR" sz="4800" dirty="0" smtClean="0"/>
              <a:t>-PLASTY PRESCRIPTION </a:t>
            </a:r>
          </a:p>
          <a:p>
            <a:pPr algn="ctr"/>
            <a:r>
              <a:rPr lang="fr-FR" sz="4800" dirty="0" smtClean="0"/>
              <a:t>CLINNICAL DIAGNOSIS </a:t>
            </a:r>
          </a:p>
          <a:p>
            <a:pPr algn="ctr"/>
            <a:r>
              <a:rPr lang="fr-FR" sz="4800" dirty="0" smtClean="0"/>
              <a:t>BAS’ MEMO</a:t>
            </a:r>
            <a:endParaRPr lang="fr-FR" sz="4800" dirty="0"/>
          </a:p>
        </p:txBody>
      </p:sp>
    </p:spTree>
    <p:extLst>
      <p:ext uri="{BB962C8B-B14F-4D97-AF65-F5344CB8AC3E}">
        <p14:creationId xmlns:p14="http://schemas.microsoft.com/office/powerpoint/2010/main" val="3946149658"/>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117600" y="115888"/>
            <a:ext cx="6985000"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SUBSTANCE DEGRADATION (</a:t>
            </a:r>
            <a:r>
              <a:rPr lang="fr-FR" sz="1400" b="1" dirty="0" err="1" smtClean="0">
                <a:solidFill>
                  <a:srgbClr val="000000"/>
                </a:solidFill>
                <a:latin typeface="Century Gothic"/>
              </a:rPr>
              <a:t>loss</a:t>
            </a:r>
            <a:r>
              <a:rPr lang="fr-FR" sz="1400" b="1" dirty="0" smtClean="0">
                <a:solidFill>
                  <a:srgbClr val="000000"/>
                </a:solidFill>
                <a:latin typeface="Century Gothic"/>
              </a:rPr>
              <a:t> of </a:t>
            </a:r>
            <a:r>
              <a:rPr lang="fr-FR" sz="1400" b="1" dirty="0" err="1" smtClean="0">
                <a:solidFill>
                  <a:srgbClr val="000000"/>
                </a:solidFill>
                <a:latin typeface="Century Gothic"/>
              </a:rPr>
              <a:t>plumpness</a:t>
            </a:r>
            <a:r>
              <a:rPr lang="fr-FR" sz="1400" b="1" dirty="0" smtClean="0">
                <a:solidFill>
                  <a:srgbClr val="000000"/>
                </a:solidFill>
                <a:latin typeface="Century Gothic"/>
              </a:rPr>
              <a:t>)</a:t>
            </a:r>
            <a:endParaRPr lang="fr-FR" sz="1400" b="1" dirty="0">
              <a:solidFill>
                <a:srgbClr val="000000"/>
              </a:solidFill>
              <a:latin typeface="Century Gothic"/>
            </a:endParaRPr>
          </a:p>
        </p:txBody>
      </p:sp>
      <p:pic>
        <p:nvPicPr>
          <p:cNvPr id="118787" name="Picture 2"/>
          <p:cNvPicPr>
            <a:picLocks noChangeAspect="1" noChangeArrowheads="1"/>
          </p:cNvPicPr>
          <p:nvPr/>
        </p:nvPicPr>
        <p:blipFill>
          <a:blip r:embed="rId3">
            <a:extLst>
              <a:ext uri="{28A0092B-C50C-407E-A947-70E740481C1C}">
                <a14:useLocalDpi xmlns:a14="http://schemas.microsoft.com/office/drawing/2010/main" val="0"/>
              </a:ext>
            </a:extLst>
          </a:blip>
          <a:srcRect l="43022" t="36922" r="40691" b="50055"/>
          <a:stretch>
            <a:fillRect/>
          </a:stretch>
        </p:blipFill>
        <p:spPr bwMode="auto">
          <a:xfrm>
            <a:off x="4163467" y="4137025"/>
            <a:ext cx="2546350" cy="110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ZoneTexte 13"/>
          <p:cNvSpPr txBox="1"/>
          <p:nvPr/>
        </p:nvSpPr>
        <p:spPr>
          <a:xfrm>
            <a:off x="3976688" y="2060575"/>
            <a:ext cx="4954587" cy="1600200"/>
          </a:xfrm>
          <a:prstGeom prst="rect">
            <a:avLst/>
          </a:prstGeom>
          <a:noFill/>
        </p:spPr>
        <p:txBody>
          <a:bodyPr>
            <a:spAutoFit/>
          </a:bodyPr>
          <a:lstStyle/>
          <a:p>
            <a:pPr fontAlgn="base">
              <a:spcBef>
                <a:spcPct val="0"/>
              </a:spcBef>
              <a:spcAft>
                <a:spcPct val="0"/>
              </a:spcAft>
              <a:defRPr/>
            </a:pPr>
            <a:r>
              <a:rPr lang="en-GB" sz="1400" b="1" dirty="0">
                <a:solidFill>
                  <a:srgbClr val="000000"/>
                </a:solidFill>
                <a:ea typeface="Microsoft YaHei" pitchFamily="34" charset="-122"/>
              </a:rPr>
              <a:t>VISUAL OBSERVATION + SPECIFIC MANUAL GESTURE TO EVALUATE SKIN FIRMNESS:</a:t>
            </a:r>
          </a:p>
          <a:p>
            <a:pPr fontAlgn="base">
              <a:spcBef>
                <a:spcPct val="0"/>
              </a:spcBef>
              <a:spcAft>
                <a:spcPct val="0"/>
              </a:spcAft>
              <a:defRPr/>
            </a:pPr>
            <a:endParaRPr lang="fr-FR" sz="1400" dirty="0">
              <a:solidFill>
                <a:srgbClr val="000000"/>
              </a:solidFill>
              <a:ea typeface="Microsoft YaHei" pitchFamily="34" charset="-122"/>
            </a:endParaRPr>
          </a:p>
          <a:p>
            <a:pPr fontAlgn="base">
              <a:spcBef>
                <a:spcPct val="0"/>
              </a:spcBef>
              <a:spcAft>
                <a:spcPct val="0"/>
              </a:spcAft>
              <a:defRPr/>
            </a:pPr>
            <a:r>
              <a:rPr lang="en-GB" sz="1400" dirty="0">
                <a:solidFill>
                  <a:srgbClr val="000000"/>
                </a:solidFill>
                <a:ea typeface="Microsoft YaHei" pitchFamily="34" charset="-122"/>
              </a:rPr>
              <a:t>Visual diagnosis (definition of contours; sagging of eye bags and eyelids; </a:t>
            </a:r>
            <a:r>
              <a:rPr lang="en-GB" sz="1400" dirty="0" err="1">
                <a:solidFill>
                  <a:srgbClr val="000000"/>
                </a:solidFill>
                <a:ea typeface="Microsoft YaHei" pitchFamily="34" charset="-122"/>
              </a:rPr>
              <a:t>jowels</a:t>
            </a:r>
            <a:r>
              <a:rPr lang="en-GB" sz="1400" dirty="0">
                <a:solidFill>
                  <a:srgbClr val="000000"/>
                </a:solidFill>
                <a:ea typeface="Microsoft YaHei" pitchFamily="34" charset="-122"/>
              </a:rPr>
              <a:t>) </a:t>
            </a:r>
            <a:r>
              <a:rPr lang="en-GB" sz="1400" dirty="0">
                <a:solidFill>
                  <a:srgbClr val="000000"/>
                </a:solidFill>
                <a:ea typeface="Microsoft YaHei" pitchFamily="34" charset="-122"/>
                <a:sym typeface="Wingdings" panose="05000000000000000000" pitchFamily="2" charset="2"/>
              </a:rPr>
              <a:t> skin ageing atlas</a:t>
            </a:r>
            <a:r>
              <a:rPr lang="en-GB" sz="1400" dirty="0">
                <a:solidFill>
                  <a:srgbClr val="000000"/>
                </a:solidFill>
                <a:ea typeface="Microsoft YaHei" pitchFamily="34" charset="-122"/>
              </a:rPr>
              <a:t> </a:t>
            </a:r>
          </a:p>
          <a:p>
            <a:pPr fontAlgn="base">
              <a:spcBef>
                <a:spcPct val="0"/>
              </a:spcBef>
              <a:spcAft>
                <a:spcPct val="0"/>
              </a:spcAft>
              <a:defRPr/>
            </a:pPr>
            <a:r>
              <a:rPr lang="en-GB" sz="1400" dirty="0">
                <a:solidFill>
                  <a:srgbClr val="000000"/>
                </a:solidFill>
                <a:ea typeface="Microsoft YaHei" pitchFamily="34" charset="-122"/>
              </a:rPr>
              <a:t>Specific gesture: evaluation of firmness using four fingers (lower part of the cheek)</a:t>
            </a:r>
          </a:p>
        </p:txBody>
      </p:sp>
      <p:pic>
        <p:nvPicPr>
          <p:cNvPr id="118789" name="Picture 2" descr="G:\DPLI_HELENA_RUBINSTEIN_POWER_Beauty\Service\3. Brand\Service &amp; CRM\Education\07- PHOTOS RETAIL + CABINE\SHOOTING RI 2013 - EXPERIENCE RE PLASTY\ARCHIVES\1ER RETOUR EN BD\SHOOTING ASIATIQUE\DSC_1014.jpg"/>
          <p:cNvPicPr>
            <a:picLocks noChangeAspect="1" noChangeArrowheads="1"/>
          </p:cNvPicPr>
          <p:nvPr/>
        </p:nvPicPr>
        <p:blipFill>
          <a:blip r:embed="rId4">
            <a:extLst>
              <a:ext uri="{28A0092B-C50C-407E-A947-70E740481C1C}">
                <a14:useLocalDpi xmlns:a14="http://schemas.microsoft.com/office/drawing/2010/main" val="0"/>
              </a:ext>
            </a:extLst>
          </a:blip>
          <a:srcRect l="22356" t="7581" r="35080"/>
          <a:stretch>
            <a:fillRect/>
          </a:stretch>
        </p:blipFill>
        <p:spPr bwMode="auto">
          <a:xfrm>
            <a:off x="0" y="1204913"/>
            <a:ext cx="3617913" cy="522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p:nvPr/>
        </p:nvSpPr>
        <p:spPr>
          <a:xfrm>
            <a:off x="6103392" y="5848350"/>
            <a:ext cx="1520825" cy="523875"/>
          </a:xfrm>
          <a:prstGeom prst="rect">
            <a:avLst/>
          </a:prstGeom>
        </p:spPr>
        <p:txBody>
          <a:bodyPr>
            <a:spAutoFit/>
          </a:bodyPr>
          <a:lstStyle/>
          <a:p>
            <a:pPr algn="ctr" fontAlgn="base">
              <a:spcBef>
                <a:spcPct val="0"/>
              </a:spcBef>
              <a:spcAft>
                <a:spcPct val="0"/>
              </a:spcAft>
              <a:defRPr/>
            </a:pPr>
            <a:r>
              <a:rPr lang="en-GB" sz="1400" b="1" dirty="0">
                <a:solidFill>
                  <a:srgbClr val="000000"/>
                </a:solidFill>
                <a:ea typeface="Microsoft YaHei" pitchFamily="34" charset="-122"/>
              </a:rPr>
              <a:t>skin is not firm / skin sags</a:t>
            </a:r>
          </a:p>
        </p:txBody>
      </p:sp>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SUBSTANCE: </a:t>
            </a:r>
          </a:p>
          <a:p>
            <a:pPr algn="ctr" defTabSz="449263" fontAlgn="base">
              <a:spcBef>
                <a:spcPct val="0"/>
              </a:spcBef>
              <a:spcAft>
                <a:spcPct val="0"/>
              </a:spcAft>
              <a:defRPr/>
            </a:pPr>
            <a:r>
              <a:rPr lang="fr-FR" sz="1400" b="1" dirty="0">
                <a:solidFill>
                  <a:srgbClr val="000000"/>
                </a:solidFill>
                <a:ea typeface="Microsoft YaHei" pitchFamily="34" charset="-122"/>
              </a:rPr>
              <a:t>LOSS OF PLUMPNESS</a:t>
            </a:r>
          </a:p>
        </p:txBody>
      </p:sp>
      <p:sp>
        <p:nvSpPr>
          <p:cNvPr id="23" name="Rectangle 22"/>
          <p:cNvSpPr/>
          <p:nvPr/>
        </p:nvSpPr>
        <p:spPr>
          <a:xfrm>
            <a:off x="3635896" y="5956300"/>
            <a:ext cx="1038746" cy="523220"/>
          </a:xfrm>
          <a:prstGeom prst="rect">
            <a:avLst/>
          </a:prstGeom>
        </p:spPr>
        <p:txBody>
          <a:bodyPr wrap="square">
            <a:spAutoFit/>
          </a:bodyPr>
          <a:lstStyle/>
          <a:p>
            <a:pPr algn="ctr" fontAlgn="base">
              <a:spcBef>
                <a:spcPct val="0"/>
              </a:spcBef>
              <a:spcAft>
                <a:spcPct val="0"/>
              </a:spcAft>
              <a:defRPr/>
            </a:pPr>
            <a:r>
              <a:rPr lang="en-GB" sz="1400" b="1" dirty="0">
                <a:solidFill>
                  <a:srgbClr val="000000"/>
                </a:solidFill>
                <a:ea typeface="Microsoft YaHei" pitchFamily="34" charset="-122"/>
              </a:rPr>
              <a:t>very firm skin</a:t>
            </a:r>
          </a:p>
        </p:txBody>
      </p:sp>
      <p:cxnSp>
        <p:nvCxnSpPr>
          <p:cNvPr id="6" name="Connecteur droit avec flèche 5"/>
          <p:cNvCxnSpPr/>
          <p:nvPr/>
        </p:nvCxnSpPr>
        <p:spPr>
          <a:xfrm flipH="1">
            <a:off x="3944392" y="5222875"/>
            <a:ext cx="630237" cy="6111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a:off x="6324054" y="5237163"/>
            <a:ext cx="539750" cy="5969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l="4486" t="12968" r="2591" b="1653"/>
          <a:stretch>
            <a:fillRect/>
          </a:stretch>
        </p:blipFill>
        <p:spPr bwMode="auto">
          <a:xfrm>
            <a:off x="7277998" y="4863381"/>
            <a:ext cx="1686490" cy="837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p:cNvSpPr txBox="1"/>
          <p:nvPr/>
        </p:nvSpPr>
        <p:spPr>
          <a:xfrm>
            <a:off x="7275279" y="4365104"/>
            <a:ext cx="1761217" cy="338554"/>
          </a:xfrm>
          <a:prstGeom prst="rect">
            <a:avLst/>
          </a:prstGeom>
          <a:noFill/>
        </p:spPr>
        <p:txBody>
          <a:bodyPr wrap="square" rtlCol="0">
            <a:spAutoFit/>
          </a:bodyPr>
          <a:lstStyle/>
          <a:p>
            <a:pPr algn="ctr"/>
            <a:r>
              <a:rPr lang="fr-FR" sz="1600" dirty="0" err="1" smtClean="0"/>
              <a:t>Tool</a:t>
            </a:r>
            <a:r>
              <a:rPr lang="fr-FR" sz="1600" dirty="0" smtClean="0"/>
              <a:t>:</a:t>
            </a:r>
            <a:endParaRPr lang="fr-FR" sz="1600" dirty="0"/>
          </a:p>
        </p:txBody>
      </p:sp>
      <p:sp>
        <p:nvSpPr>
          <p:cNvPr id="13" name="Arrondir un rectangle avec un coin diagonal 12"/>
          <p:cNvSpPr/>
          <p:nvPr/>
        </p:nvSpPr>
        <p:spPr>
          <a:xfrm>
            <a:off x="7236296" y="4149080"/>
            <a:ext cx="1835696" cy="1666770"/>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4573124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117600" y="115888"/>
            <a:ext cx="6985000"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SUBSTANCE DEGRADATION (fine </a:t>
            </a:r>
            <a:r>
              <a:rPr lang="fr-FR" sz="1400" b="1" dirty="0" err="1" smtClean="0">
                <a:solidFill>
                  <a:srgbClr val="000000"/>
                </a:solidFill>
                <a:latin typeface="Century Gothic"/>
              </a:rPr>
              <a:t>lines</a:t>
            </a:r>
            <a:r>
              <a:rPr lang="fr-FR" sz="1400" b="1" dirty="0" smtClean="0">
                <a:solidFill>
                  <a:srgbClr val="000000"/>
                </a:solidFill>
                <a:latin typeface="Century Gothic"/>
              </a:rPr>
              <a:t>, </a:t>
            </a:r>
            <a:r>
              <a:rPr lang="fr-FR" sz="1400" b="1" dirty="0" err="1" smtClean="0">
                <a:solidFill>
                  <a:srgbClr val="000000"/>
                </a:solidFill>
                <a:latin typeface="Century Gothic"/>
              </a:rPr>
              <a:t>wrinkles</a:t>
            </a:r>
            <a:r>
              <a:rPr lang="fr-FR" sz="1400" b="1" dirty="0" smtClean="0">
                <a:solidFill>
                  <a:srgbClr val="000000"/>
                </a:solidFill>
                <a:latin typeface="Century Gothic"/>
              </a:rPr>
              <a:t>)</a:t>
            </a:r>
            <a:endParaRPr lang="fr-FR" sz="1400" b="1" dirty="0">
              <a:solidFill>
                <a:srgbClr val="000000"/>
              </a:solidFill>
              <a:latin typeface="Century Gothic"/>
            </a:endParaRPr>
          </a:p>
        </p:txBody>
      </p:sp>
      <p:pic>
        <p:nvPicPr>
          <p:cNvPr id="121859" name="Picture 2"/>
          <p:cNvPicPr>
            <a:picLocks noChangeAspect="1" noChangeArrowheads="1"/>
          </p:cNvPicPr>
          <p:nvPr/>
        </p:nvPicPr>
        <p:blipFill>
          <a:blip r:embed="rId3">
            <a:extLst>
              <a:ext uri="{28A0092B-C50C-407E-A947-70E740481C1C}">
                <a14:useLocalDpi xmlns:a14="http://schemas.microsoft.com/office/drawing/2010/main" val="0"/>
              </a:ext>
            </a:extLst>
          </a:blip>
          <a:srcRect l="43022" t="56500" r="40691" b="28749"/>
          <a:stretch>
            <a:fillRect/>
          </a:stretch>
        </p:blipFill>
        <p:spPr bwMode="auto">
          <a:xfrm>
            <a:off x="4139952" y="4776688"/>
            <a:ext cx="2544762" cy="124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SUBSTANCE: </a:t>
            </a:r>
          </a:p>
          <a:p>
            <a:pPr algn="ctr" defTabSz="449263" fontAlgn="base">
              <a:spcBef>
                <a:spcPct val="0"/>
              </a:spcBef>
              <a:spcAft>
                <a:spcPct val="0"/>
              </a:spcAft>
              <a:defRPr/>
            </a:pPr>
            <a:r>
              <a:rPr lang="fr-FR" sz="1400" b="1" dirty="0">
                <a:solidFill>
                  <a:srgbClr val="000000"/>
                </a:solidFill>
                <a:ea typeface="Microsoft YaHei" pitchFamily="34" charset="-122"/>
              </a:rPr>
              <a:t>FINE LINES, WRINKLES</a:t>
            </a:r>
          </a:p>
        </p:txBody>
      </p:sp>
      <p:pic>
        <p:nvPicPr>
          <p:cNvPr id="12186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300" y="1943100"/>
            <a:ext cx="2139950" cy="259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Ellipse 12"/>
          <p:cNvSpPr/>
          <p:nvPr/>
        </p:nvSpPr>
        <p:spPr>
          <a:xfrm rot="1564897">
            <a:off x="4927600" y="3100388"/>
            <a:ext cx="290513" cy="192087"/>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121863" name="ZoneTexte 16"/>
          <p:cNvSpPr txBox="1">
            <a:spLocks noChangeArrowheads="1"/>
          </p:cNvSpPr>
          <p:nvPr/>
        </p:nvSpPr>
        <p:spPr bwMode="auto">
          <a:xfrm>
            <a:off x="4005263" y="4291013"/>
            <a:ext cx="15652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000">
                <a:solidFill>
                  <a:srgbClr val="FFFFFF"/>
                </a:solidFill>
                <a:latin typeface="Arial" pitchFamily="34" charset="0"/>
                <a:ea typeface="Microsoft YaHei" pitchFamily="34" charset="-122"/>
              </a:rPr>
              <a:t>Areas to observe</a:t>
            </a:r>
          </a:p>
        </p:txBody>
      </p:sp>
      <p:sp>
        <p:nvSpPr>
          <p:cNvPr id="19" name="Ellipse 18"/>
          <p:cNvSpPr/>
          <p:nvPr/>
        </p:nvSpPr>
        <p:spPr>
          <a:xfrm rot="19319314">
            <a:off x="3875088" y="3111500"/>
            <a:ext cx="260350" cy="212725"/>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24" name="Ellipse 23"/>
          <p:cNvSpPr/>
          <p:nvPr/>
        </p:nvSpPr>
        <p:spPr>
          <a:xfrm>
            <a:off x="4037013" y="2716213"/>
            <a:ext cx="927100" cy="238125"/>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pic>
        <p:nvPicPr>
          <p:cNvPr id="121866" name="Picture 2" descr="G:\DPLI_HELENA_RUBINSTEIN_POWER_Beauty\Service\3. Brand\Service &amp; CRM\Education\07- PHOTOS RETAIL + CABINE\SHOOTING RI 2013 - EXPERIENCE RE PLASTY\PHOTOS RETOUCHEES SANS INCRUSTATION\caucase jpeg bd\DSC_0636.jpg"/>
          <p:cNvPicPr>
            <a:picLocks noChangeAspect="1" noChangeArrowheads="1"/>
          </p:cNvPicPr>
          <p:nvPr/>
        </p:nvPicPr>
        <p:blipFill>
          <a:blip r:embed="rId5" cstate="print">
            <a:extLst>
              <a:ext uri="{28A0092B-C50C-407E-A947-70E740481C1C}">
                <a14:useLocalDpi xmlns:a14="http://schemas.microsoft.com/office/drawing/2010/main" val="0"/>
              </a:ext>
            </a:extLst>
          </a:blip>
          <a:srcRect l="26729" t="4620" r="40106" b="26048"/>
          <a:stretch>
            <a:fillRect/>
          </a:stretch>
        </p:blipFill>
        <p:spPr bwMode="auto">
          <a:xfrm>
            <a:off x="-36513" y="1211263"/>
            <a:ext cx="3678238"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ZoneTexte 25"/>
          <p:cNvSpPr txBox="1"/>
          <p:nvPr/>
        </p:nvSpPr>
        <p:spPr>
          <a:xfrm>
            <a:off x="5499100" y="2370138"/>
            <a:ext cx="3471863" cy="2032000"/>
          </a:xfrm>
          <a:prstGeom prst="rect">
            <a:avLst/>
          </a:prstGeom>
          <a:noFill/>
        </p:spPr>
        <p:txBody>
          <a:bodyPr>
            <a:spAutoFit/>
          </a:bodyPr>
          <a:lstStyle/>
          <a:p>
            <a:pPr defTabSz="449263" fontAlgn="base">
              <a:spcBef>
                <a:spcPct val="0"/>
              </a:spcBef>
              <a:spcAft>
                <a:spcPct val="0"/>
              </a:spcAft>
              <a:defRPr/>
            </a:pPr>
            <a:r>
              <a:rPr lang="en-US" sz="1400" dirty="0">
                <a:solidFill>
                  <a:srgbClr val="000000"/>
                </a:solidFill>
                <a:ea typeface="Microsoft YaHei" pitchFamily="34" charset="-122"/>
              </a:rPr>
              <a:t>Evaluation thanks to the lighting magnifying device and skin ageing atlas:</a:t>
            </a:r>
          </a:p>
          <a:p>
            <a:pPr marL="285750" indent="-285750" defTabSz="449263" fontAlgn="base">
              <a:spcBef>
                <a:spcPct val="0"/>
              </a:spcBef>
              <a:spcAft>
                <a:spcPct val="0"/>
              </a:spcAft>
              <a:buFontTx/>
              <a:buChar char="-"/>
              <a:defRPr/>
            </a:pPr>
            <a:r>
              <a:rPr lang="en-US" sz="1400" dirty="0">
                <a:solidFill>
                  <a:srgbClr val="000000"/>
                </a:solidFill>
                <a:ea typeface="Microsoft YaHei" pitchFamily="34" charset="-122"/>
              </a:rPr>
              <a:t>Front lines</a:t>
            </a:r>
          </a:p>
          <a:p>
            <a:pPr marL="285750" indent="-285750" defTabSz="449263" fontAlgn="base">
              <a:spcBef>
                <a:spcPct val="0"/>
              </a:spcBef>
              <a:spcAft>
                <a:spcPct val="0"/>
              </a:spcAft>
              <a:buFontTx/>
              <a:buChar char="-"/>
              <a:defRPr/>
            </a:pPr>
            <a:r>
              <a:rPr lang="en-US" sz="1400" dirty="0">
                <a:solidFill>
                  <a:srgbClr val="000000"/>
                </a:solidFill>
                <a:ea typeface="Microsoft YaHei" pitchFamily="34" charset="-122"/>
              </a:rPr>
              <a:t>Lion lines</a:t>
            </a:r>
          </a:p>
          <a:p>
            <a:pPr marL="285750" indent="-285750" defTabSz="449263" fontAlgn="base">
              <a:spcBef>
                <a:spcPct val="0"/>
              </a:spcBef>
              <a:spcAft>
                <a:spcPct val="0"/>
              </a:spcAft>
              <a:buFontTx/>
              <a:buChar char="-"/>
              <a:defRPr/>
            </a:pPr>
            <a:r>
              <a:rPr lang="en-US" sz="1400" dirty="0">
                <a:solidFill>
                  <a:srgbClr val="000000"/>
                </a:solidFill>
                <a:ea typeface="Microsoft YaHei" pitchFamily="34" charset="-122"/>
              </a:rPr>
              <a:t>Crow’s feet</a:t>
            </a:r>
          </a:p>
          <a:p>
            <a:pPr marL="285750" indent="-285750" defTabSz="449263" fontAlgn="base">
              <a:spcBef>
                <a:spcPct val="0"/>
              </a:spcBef>
              <a:spcAft>
                <a:spcPct val="0"/>
              </a:spcAft>
              <a:buFontTx/>
              <a:buChar char="-"/>
              <a:defRPr/>
            </a:pPr>
            <a:r>
              <a:rPr lang="en-US" sz="1400" dirty="0">
                <a:solidFill>
                  <a:srgbClr val="000000"/>
                </a:solidFill>
                <a:ea typeface="Microsoft YaHei" pitchFamily="34" charset="-122"/>
              </a:rPr>
              <a:t>Wrinkles under the eyes</a:t>
            </a:r>
          </a:p>
          <a:p>
            <a:pPr marL="285750" indent="-285750" defTabSz="449263" fontAlgn="base">
              <a:spcBef>
                <a:spcPct val="0"/>
              </a:spcBef>
              <a:spcAft>
                <a:spcPct val="0"/>
              </a:spcAft>
              <a:buFontTx/>
              <a:buChar char="-"/>
              <a:defRPr/>
            </a:pPr>
            <a:r>
              <a:rPr lang="en-US" sz="1400" dirty="0" err="1">
                <a:solidFill>
                  <a:srgbClr val="000000"/>
                </a:solidFill>
                <a:ea typeface="Microsoft YaHei" pitchFamily="34" charset="-122"/>
              </a:rPr>
              <a:t>Nasolabial</a:t>
            </a:r>
            <a:r>
              <a:rPr lang="en-US" sz="1400" dirty="0">
                <a:solidFill>
                  <a:srgbClr val="000000"/>
                </a:solidFill>
                <a:ea typeface="Microsoft YaHei" pitchFamily="34" charset="-122"/>
              </a:rPr>
              <a:t> fold</a:t>
            </a:r>
          </a:p>
          <a:p>
            <a:pPr defTabSz="449263" fontAlgn="base">
              <a:spcBef>
                <a:spcPct val="0"/>
              </a:spcBef>
              <a:spcAft>
                <a:spcPct val="0"/>
              </a:spcAft>
              <a:defRPr/>
            </a:pPr>
            <a:endParaRPr lang="en-US" sz="1400" dirty="0">
              <a:solidFill>
                <a:srgbClr val="000000"/>
              </a:solidFill>
              <a:ea typeface="Microsoft YaHei" pitchFamily="34" charset="-122"/>
            </a:endParaRPr>
          </a:p>
        </p:txBody>
      </p:sp>
      <p:sp>
        <p:nvSpPr>
          <p:cNvPr id="27" name="Ellipse 26"/>
          <p:cNvSpPr/>
          <p:nvPr/>
        </p:nvSpPr>
        <p:spPr>
          <a:xfrm>
            <a:off x="4049713" y="3294063"/>
            <a:ext cx="363537" cy="168275"/>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28" name="Ellipse 27"/>
          <p:cNvSpPr/>
          <p:nvPr/>
        </p:nvSpPr>
        <p:spPr>
          <a:xfrm>
            <a:off x="4692650" y="3300413"/>
            <a:ext cx="363538" cy="168275"/>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29" name="Ellipse 28"/>
          <p:cNvSpPr/>
          <p:nvPr/>
        </p:nvSpPr>
        <p:spPr>
          <a:xfrm rot="19146484">
            <a:off x="4065588" y="3665538"/>
            <a:ext cx="363537" cy="168275"/>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30" name="Ellipse 29"/>
          <p:cNvSpPr/>
          <p:nvPr/>
        </p:nvSpPr>
        <p:spPr>
          <a:xfrm rot="2313526">
            <a:off x="4629150" y="3675063"/>
            <a:ext cx="363538" cy="166687"/>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31" name="ZoneTexte 30"/>
          <p:cNvSpPr txBox="1"/>
          <p:nvPr/>
        </p:nvSpPr>
        <p:spPr>
          <a:xfrm>
            <a:off x="3716338" y="4284663"/>
            <a:ext cx="1565275" cy="246062"/>
          </a:xfrm>
          <a:prstGeom prst="rect">
            <a:avLst/>
          </a:prstGeom>
          <a:noFill/>
        </p:spPr>
        <p:txBody>
          <a:bodyPr>
            <a:spAutoFit/>
          </a:bodyPr>
          <a:lstStyle/>
          <a:p>
            <a:pPr algn="ctr" defTabSz="449263" fontAlgn="base">
              <a:spcBef>
                <a:spcPct val="0"/>
              </a:spcBef>
              <a:spcAft>
                <a:spcPct val="0"/>
              </a:spcAft>
              <a:defRPr/>
            </a:pPr>
            <a:r>
              <a:rPr lang="fr-FR" sz="1000" dirty="0">
                <a:solidFill>
                  <a:srgbClr val="000000"/>
                </a:solidFill>
                <a:ea typeface="Microsoft YaHei" pitchFamily="34" charset="-122"/>
              </a:rPr>
              <a:t>Areas to observe</a:t>
            </a:r>
          </a:p>
        </p:txBody>
      </p:sp>
      <p:sp>
        <p:nvSpPr>
          <p:cNvPr id="17" name="Ellipse 16"/>
          <p:cNvSpPr/>
          <p:nvPr/>
        </p:nvSpPr>
        <p:spPr>
          <a:xfrm rot="16453192">
            <a:off x="4368006" y="3036095"/>
            <a:ext cx="307975" cy="93662"/>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pic>
        <p:nvPicPr>
          <p:cNvPr id="1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l="4405" t="12814" r="2449" b="1572"/>
          <a:stretch>
            <a:fillRect/>
          </a:stretch>
        </p:blipFill>
        <p:spPr bwMode="auto">
          <a:xfrm>
            <a:off x="7373442" y="4924858"/>
            <a:ext cx="1628317" cy="808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descr="Loupe avec lampe Rectangle ">
            <a:hlinkClick r:id="rId7" tooltip="Loupe avec lampe Rectangle "/>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12287" y="5629175"/>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3"/>
          <p:cNvSpPr txBox="1"/>
          <p:nvPr/>
        </p:nvSpPr>
        <p:spPr>
          <a:xfrm>
            <a:off x="7235031" y="4602614"/>
            <a:ext cx="1908969" cy="338554"/>
          </a:xfrm>
          <a:prstGeom prst="rect">
            <a:avLst/>
          </a:prstGeom>
          <a:noFill/>
        </p:spPr>
        <p:txBody>
          <a:bodyPr wrap="square" rtlCol="0">
            <a:spAutoFit/>
          </a:bodyPr>
          <a:lstStyle/>
          <a:p>
            <a:pPr algn="ctr"/>
            <a:r>
              <a:rPr lang="fr-FR" sz="1600" dirty="0" smtClean="0"/>
              <a:t>Tools:</a:t>
            </a:r>
            <a:endParaRPr lang="fr-FR" sz="1600" dirty="0"/>
          </a:p>
        </p:txBody>
      </p:sp>
      <p:sp>
        <p:nvSpPr>
          <p:cNvPr id="21" name="Arrondir un rectangle avec un coin diagonal 20"/>
          <p:cNvSpPr/>
          <p:nvPr/>
        </p:nvSpPr>
        <p:spPr>
          <a:xfrm>
            <a:off x="7236296" y="4602614"/>
            <a:ext cx="1835696" cy="1666770"/>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1733135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060450" y="0"/>
            <a:ext cx="7285038"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a:t>
            </a:r>
          </a:p>
          <a:p>
            <a:pPr algn="ctr" defTabSz="449263" fontAlgn="base">
              <a:spcBef>
                <a:spcPct val="0"/>
              </a:spcBef>
              <a:spcAft>
                <a:spcPct val="0"/>
              </a:spcAft>
              <a:defRPr/>
            </a:pPr>
            <a:r>
              <a:rPr lang="fr-FR" sz="1400" b="1" dirty="0" smtClean="0">
                <a:solidFill>
                  <a:srgbClr val="000000"/>
                </a:solidFill>
                <a:latin typeface="Century Gothic"/>
              </a:rPr>
              <a:t>TEXTURE IRREGULARITIES (</a:t>
            </a:r>
            <a:r>
              <a:rPr lang="fr-FR" sz="1400" b="1" dirty="0" err="1" smtClean="0">
                <a:solidFill>
                  <a:srgbClr val="000000"/>
                </a:solidFill>
                <a:latin typeface="Century Gothic"/>
              </a:rPr>
              <a:t>roughness</a:t>
            </a:r>
            <a:r>
              <a:rPr lang="fr-FR" sz="1400" b="1" dirty="0" smtClean="0">
                <a:solidFill>
                  <a:srgbClr val="000000"/>
                </a:solidFill>
                <a:latin typeface="Century Gothic"/>
              </a:rPr>
              <a:t>, imperfections)</a:t>
            </a:r>
            <a:endParaRPr lang="fr-FR" sz="1400" b="1" dirty="0">
              <a:solidFill>
                <a:srgbClr val="000000"/>
              </a:solidFill>
              <a:latin typeface="Century Gothic"/>
            </a:endParaRPr>
          </a:p>
        </p:txBody>
      </p:sp>
      <p:pic>
        <p:nvPicPr>
          <p:cNvPr id="124931" name="Picture 2"/>
          <p:cNvPicPr>
            <a:picLocks noChangeAspect="1" noChangeArrowheads="1"/>
          </p:cNvPicPr>
          <p:nvPr/>
        </p:nvPicPr>
        <p:blipFill>
          <a:blip r:embed="rId3">
            <a:extLst>
              <a:ext uri="{28A0092B-C50C-407E-A947-70E740481C1C}">
                <a14:useLocalDpi xmlns:a14="http://schemas.microsoft.com/office/drawing/2010/main" val="0"/>
              </a:ext>
            </a:extLst>
          </a:blip>
          <a:srcRect l="60117" t="36980" r="24187" b="48856"/>
          <a:stretch>
            <a:fillRect/>
          </a:stretch>
        </p:blipFill>
        <p:spPr bwMode="auto">
          <a:xfrm>
            <a:off x="4207545" y="4824313"/>
            <a:ext cx="2452687" cy="1196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TEXTURE: </a:t>
            </a:r>
          </a:p>
          <a:p>
            <a:pPr algn="ctr" defTabSz="449263" fontAlgn="base">
              <a:spcBef>
                <a:spcPct val="0"/>
              </a:spcBef>
              <a:spcAft>
                <a:spcPct val="0"/>
              </a:spcAft>
              <a:defRPr/>
            </a:pPr>
            <a:r>
              <a:rPr lang="fr-FR" sz="1400" b="1" dirty="0">
                <a:solidFill>
                  <a:srgbClr val="000000"/>
                </a:solidFill>
                <a:ea typeface="Microsoft YaHei" pitchFamily="34" charset="-122"/>
              </a:rPr>
              <a:t>ROUGHNESS, IMPERFECTIONS</a:t>
            </a:r>
          </a:p>
        </p:txBody>
      </p:sp>
      <p:pic>
        <p:nvPicPr>
          <p:cNvPr id="12493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300" y="1943100"/>
            <a:ext cx="2139950" cy="259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934" name="Picture 2" descr="G:\DPLI_HELENA_RUBINSTEIN_POWER_Beauty\Service\3. Brand\Service &amp; CRM\Education\07- PHOTOS RETAIL + CABINE\SHOOTING RI 2013 - EXPERIENCE RE PLASTY\PHOTOS RETOUCHEES SANS INCRUSTATION\caucase jpeg bd\DSC_0636.jpg"/>
          <p:cNvPicPr>
            <a:picLocks noChangeAspect="1" noChangeArrowheads="1"/>
          </p:cNvPicPr>
          <p:nvPr/>
        </p:nvPicPr>
        <p:blipFill>
          <a:blip r:embed="rId5" cstate="print">
            <a:extLst>
              <a:ext uri="{28A0092B-C50C-407E-A947-70E740481C1C}">
                <a14:useLocalDpi xmlns:a14="http://schemas.microsoft.com/office/drawing/2010/main" val="0"/>
              </a:ext>
            </a:extLst>
          </a:blip>
          <a:srcRect l="26729" t="4620" r="40106" b="26048"/>
          <a:stretch>
            <a:fillRect/>
          </a:stretch>
        </p:blipFill>
        <p:spPr bwMode="auto">
          <a:xfrm>
            <a:off x="-36513" y="1211263"/>
            <a:ext cx="3678238"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ZoneTexte 25"/>
          <p:cNvSpPr txBox="1"/>
          <p:nvPr/>
        </p:nvSpPr>
        <p:spPr>
          <a:xfrm>
            <a:off x="5556250" y="2870200"/>
            <a:ext cx="3473450" cy="954088"/>
          </a:xfrm>
          <a:prstGeom prst="rect">
            <a:avLst/>
          </a:prstGeom>
          <a:noFill/>
        </p:spPr>
        <p:txBody>
          <a:bodyPr>
            <a:spAutoFit/>
          </a:bodyPr>
          <a:lstStyle/>
          <a:p>
            <a:pPr defTabSz="449263" fontAlgn="base">
              <a:spcBef>
                <a:spcPct val="0"/>
              </a:spcBef>
              <a:spcAft>
                <a:spcPct val="0"/>
              </a:spcAft>
              <a:defRPr/>
            </a:pPr>
            <a:r>
              <a:rPr lang="en-US" sz="1400" dirty="0">
                <a:solidFill>
                  <a:srgbClr val="000000"/>
                </a:solidFill>
                <a:ea typeface="Microsoft YaHei" pitchFamily="34" charset="-122"/>
              </a:rPr>
              <a:t>Visual evaluation with the lighting magnifying device </a:t>
            </a:r>
          </a:p>
          <a:p>
            <a:pPr defTabSz="449263" fontAlgn="base">
              <a:spcBef>
                <a:spcPct val="0"/>
              </a:spcBef>
              <a:spcAft>
                <a:spcPct val="0"/>
              </a:spcAft>
              <a:defRPr/>
            </a:pPr>
            <a:r>
              <a:rPr lang="en-US" sz="1400" dirty="0">
                <a:solidFill>
                  <a:srgbClr val="000000"/>
                </a:solidFill>
                <a:ea typeface="Microsoft YaHei" pitchFamily="34" charset="-122"/>
              </a:rPr>
              <a:t>+ digital evaluation to feel the skin’s surface irregularities.</a:t>
            </a:r>
          </a:p>
        </p:txBody>
      </p:sp>
      <p:sp>
        <p:nvSpPr>
          <p:cNvPr id="18" name="Ellipse 17"/>
          <p:cNvSpPr/>
          <p:nvPr/>
        </p:nvSpPr>
        <p:spPr>
          <a:xfrm rot="5400000">
            <a:off x="3613944" y="2670969"/>
            <a:ext cx="1800225" cy="1306513"/>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23" name="ZoneTexte 22"/>
          <p:cNvSpPr txBox="1"/>
          <p:nvPr/>
        </p:nvSpPr>
        <p:spPr>
          <a:xfrm>
            <a:off x="3686175" y="4238625"/>
            <a:ext cx="1565275" cy="246063"/>
          </a:xfrm>
          <a:prstGeom prst="rect">
            <a:avLst/>
          </a:prstGeom>
          <a:noFill/>
        </p:spPr>
        <p:txBody>
          <a:bodyPr>
            <a:spAutoFit/>
          </a:bodyPr>
          <a:lstStyle/>
          <a:p>
            <a:pPr algn="ctr" defTabSz="449263" fontAlgn="base">
              <a:spcBef>
                <a:spcPct val="0"/>
              </a:spcBef>
              <a:spcAft>
                <a:spcPct val="0"/>
              </a:spcAft>
              <a:defRPr/>
            </a:pPr>
            <a:r>
              <a:rPr lang="fr-FR" sz="1000" dirty="0">
                <a:solidFill>
                  <a:srgbClr val="000000"/>
                </a:solidFill>
                <a:ea typeface="Microsoft YaHei" pitchFamily="34" charset="-122"/>
              </a:rPr>
              <a:t>Area to observe</a:t>
            </a:r>
          </a:p>
        </p:txBody>
      </p:sp>
      <p:pic>
        <p:nvPicPr>
          <p:cNvPr id="11" name="Picture 2" descr="Loupe avec lampe Rectangle ">
            <a:hlinkClick r:id="rId6" tooltip="Loupe avec lampe Rectangle "/>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1544" y="5013176"/>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7164288" y="4746630"/>
            <a:ext cx="1908969" cy="338554"/>
          </a:xfrm>
          <a:prstGeom prst="rect">
            <a:avLst/>
          </a:prstGeom>
          <a:noFill/>
        </p:spPr>
        <p:txBody>
          <a:bodyPr wrap="square" rtlCol="0">
            <a:spAutoFit/>
          </a:bodyPr>
          <a:lstStyle/>
          <a:p>
            <a:pPr algn="ctr"/>
            <a:r>
              <a:rPr lang="en-US" sz="1600" dirty="0" smtClean="0"/>
              <a:t>Tool:</a:t>
            </a:r>
            <a:endParaRPr lang="en-US" sz="1600" dirty="0"/>
          </a:p>
        </p:txBody>
      </p:sp>
      <p:sp>
        <p:nvSpPr>
          <p:cNvPr id="13" name="Arrondir un rectangle avec un coin diagonal 12"/>
          <p:cNvSpPr/>
          <p:nvPr/>
        </p:nvSpPr>
        <p:spPr>
          <a:xfrm>
            <a:off x="7308304" y="4581128"/>
            <a:ext cx="1599506" cy="1296144"/>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8642903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060450" y="0"/>
            <a:ext cx="7285038"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a:t>
            </a:r>
          </a:p>
          <a:p>
            <a:pPr algn="ctr" defTabSz="449263" fontAlgn="base">
              <a:spcBef>
                <a:spcPct val="0"/>
              </a:spcBef>
              <a:spcAft>
                <a:spcPct val="0"/>
              </a:spcAft>
              <a:defRPr/>
            </a:pPr>
            <a:r>
              <a:rPr lang="fr-FR" sz="1400" b="1" dirty="0" smtClean="0">
                <a:solidFill>
                  <a:srgbClr val="000000"/>
                </a:solidFill>
                <a:latin typeface="Century Gothic"/>
              </a:rPr>
              <a:t>TEXTURE IRREGULARITIES (</a:t>
            </a:r>
            <a:r>
              <a:rPr lang="fr-FR" sz="1400" b="1" dirty="0" err="1" smtClean="0">
                <a:solidFill>
                  <a:srgbClr val="000000"/>
                </a:solidFill>
                <a:latin typeface="Century Gothic"/>
              </a:rPr>
              <a:t>dilated</a:t>
            </a:r>
            <a:r>
              <a:rPr lang="fr-FR" sz="1400" b="1" dirty="0" smtClean="0">
                <a:solidFill>
                  <a:srgbClr val="000000"/>
                </a:solidFill>
                <a:latin typeface="Century Gothic"/>
              </a:rPr>
              <a:t> pores)</a:t>
            </a:r>
            <a:endParaRPr lang="fr-FR" sz="1400" b="1" dirty="0">
              <a:solidFill>
                <a:srgbClr val="000000"/>
              </a:solidFill>
              <a:latin typeface="Century Gothic"/>
            </a:endParaRPr>
          </a:p>
        </p:txBody>
      </p:sp>
      <p:pic>
        <p:nvPicPr>
          <p:cNvPr id="126979" name="Picture 2"/>
          <p:cNvPicPr>
            <a:picLocks noChangeAspect="1" noChangeArrowheads="1"/>
          </p:cNvPicPr>
          <p:nvPr/>
        </p:nvPicPr>
        <p:blipFill>
          <a:blip r:embed="rId3">
            <a:extLst>
              <a:ext uri="{28A0092B-C50C-407E-A947-70E740481C1C}">
                <a14:useLocalDpi xmlns:a14="http://schemas.microsoft.com/office/drawing/2010/main" val="0"/>
              </a:ext>
            </a:extLst>
          </a:blip>
          <a:srcRect l="60117" t="56818" r="24187" b="29773"/>
          <a:stretch>
            <a:fillRect/>
          </a:stretch>
        </p:blipFill>
        <p:spPr bwMode="auto">
          <a:xfrm>
            <a:off x="4283968" y="4905375"/>
            <a:ext cx="2452688" cy="1131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TEXTURE: </a:t>
            </a:r>
          </a:p>
          <a:p>
            <a:pPr algn="ctr" defTabSz="449263" fontAlgn="base">
              <a:spcBef>
                <a:spcPct val="0"/>
              </a:spcBef>
              <a:spcAft>
                <a:spcPct val="0"/>
              </a:spcAft>
              <a:defRPr/>
            </a:pPr>
            <a:r>
              <a:rPr lang="fr-FR" sz="1400" b="1" dirty="0">
                <a:solidFill>
                  <a:srgbClr val="000000"/>
                </a:solidFill>
                <a:ea typeface="Microsoft YaHei" pitchFamily="34" charset="-122"/>
              </a:rPr>
              <a:t>DILATED PORES</a:t>
            </a:r>
          </a:p>
        </p:txBody>
      </p:sp>
      <p:pic>
        <p:nvPicPr>
          <p:cNvPr id="12698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300" y="1943100"/>
            <a:ext cx="2139950" cy="259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982" name="Picture 2" descr="G:\DPLI_HELENA_RUBINSTEIN_POWER_Beauty\Service\3. Brand\Service &amp; CRM\Education\07- PHOTOS RETAIL + CABINE\SHOOTING RI 2013 - EXPERIENCE RE PLASTY\PHOTOS RETOUCHEES SANS INCRUSTATION\caucase jpeg bd\DSC_0636.jpg"/>
          <p:cNvPicPr>
            <a:picLocks noChangeAspect="1" noChangeArrowheads="1"/>
          </p:cNvPicPr>
          <p:nvPr/>
        </p:nvPicPr>
        <p:blipFill>
          <a:blip r:embed="rId5" cstate="print">
            <a:extLst>
              <a:ext uri="{28A0092B-C50C-407E-A947-70E740481C1C}">
                <a14:useLocalDpi xmlns:a14="http://schemas.microsoft.com/office/drawing/2010/main" val="0"/>
              </a:ext>
            </a:extLst>
          </a:blip>
          <a:srcRect l="26729" t="4620" r="40106" b="26048"/>
          <a:stretch>
            <a:fillRect/>
          </a:stretch>
        </p:blipFill>
        <p:spPr bwMode="auto">
          <a:xfrm>
            <a:off x="-36513" y="1211263"/>
            <a:ext cx="3678238"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ZoneTexte 25"/>
          <p:cNvSpPr txBox="1"/>
          <p:nvPr/>
        </p:nvSpPr>
        <p:spPr>
          <a:xfrm>
            <a:off x="5556250" y="2870200"/>
            <a:ext cx="3473450" cy="738188"/>
          </a:xfrm>
          <a:prstGeom prst="rect">
            <a:avLst/>
          </a:prstGeom>
          <a:noFill/>
        </p:spPr>
        <p:txBody>
          <a:bodyPr>
            <a:spAutoFit/>
          </a:bodyPr>
          <a:lstStyle/>
          <a:p>
            <a:pPr defTabSz="449263" fontAlgn="base">
              <a:spcBef>
                <a:spcPct val="0"/>
              </a:spcBef>
              <a:spcAft>
                <a:spcPct val="0"/>
              </a:spcAft>
              <a:defRPr/>
            </a:pPr>
            <a:r>
              <a:rPr lang="en-US" sz="1400" dirty="0">
                <a:solidFill>
                  <a:srgbClr val="000000"/>
                </a:solidFill>
                <a:ea typeface="Microsoft YaHei" pitchFamily="34" charset="-122"/>
              </a:rPr>
              <a:t>Visual evaluation of the number of dilated pores with the lighting magnifying device.</a:t>
            </a:r>
          </a:p>
        </p:txBody>
      </p:sp>
      <p:sp>
        <p:nvSpPr>
          <p:cNvPr id="18" name="Ellipse 17"/>
          <p:cNvSpPr/>
          <p:nvPr/>
        </p:nvSpPr>
        <p:spPr>
          <a:xfrm rot="5400000">
            <a:off x="4049713" y="3206750"/>
            <a:ext cx="203200" cy="374650"/>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23" name="ZoneTexte 22"/>
          <p:cNvSpPr txBox="1"/>
          <p:nvPr/>
        </p:nvSpPr>
        <p:spPr>
          <a:xfrm>
            <a:off x="3759200" y="4232275"/>
            <a:ext cx="1565275" cy="246063"/>
          </a:xfrm>
          <a:prstGeom prst="rect">
            <a:avLst/>
          </a:prstGeom>
          <a:noFill/>
        </p:spPr>
        <p:txBody>
          <a:bodyPr>
            <a:spAutoFit/>
          </a:bodyPr>
          <a:lstStyle/>
          <a:p>
            <a:pPr algn="ctr" defTabSz="449263" fontAlgn="base">
              <a:spcBef>
                <a:spcPct val="0"/>
              </a:spcBef>
              <a:spcAft>
                <a:spcPct val="0"/>
              </a:spcAft>
              <a:defRPr/>
            </a:pPr>
            <a:r>
              <a:rPr lang="fr-FR" sz="1000" dirty="0">
                <a:solidFill>
                  <a:srgbClr val="000000"/>
                </a:solidFill>
                <a:ea typeface="Microsoft YaHei" pitchFamily="34" charset="-122"/>
              </a:rPr>
              <a:t>Area to observe</a:t>
            </a:r>
          </a:p>
        </p:txBody>
      </p:sp>
      <p:sp>
        <p:nvSpPr>
          <p:cNvPr id="13" name="Ellipse 12"/>
          <p:cNvSpPr/>
          <p:nvPr/>
        </p:nvSpPr>
        <p:spPr>
          <a:xfrm rot="5400000">
            <a:off x="4787900" y="3228975"/>
            <a:ext cx="203200" cy="374650"/>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pic>
        <p:nvPicPr>
          <p:cNvPr id="11" name="Picture 2" descr="Loupe avec lampe Rectangle ">
            <a:hlinkClick r:id="rId6" tooltip="Loupe avec lampe Rectangle "/>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1544" y="5013176"/>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7164288" y="4746630"/>
            <a:ext cx="1908969" cy="338554"/>
          </a:xfrm>
          <a:prstGeom prst="rect">
            <a:avLst/>
          </a:prstGeom>
          <a:noFill/>
        </p:spPr>
        <p:txBody>
          <a:bodyPr wrap="square" rtlCol="0">
            <a:spAutoFit/>
          </a:bodyPr>
          <a:lstStyle/>
          <a:p>
            <a:pPr algn="ctr"/>
            <a:r>
              <a:rPr lang="en-US" sz="1600" dirty="0" smtClean="0"/>
              <a:t>Tool:</a:t>
            </a:r>
            <a:endParaRPr lang="en-US" sz="1600" dirty="0"/>
          </a:p>
        </p:txBody>
      </p:sp>
      <p:sp>
        <p:nvSpPr>
          <p:cNvPr id="4" name="Arrondir un rectangle avec un coin diagonal 3"/>
          <p:cNvSpPr/>
          <p:nvPr/>
        </p:nvSpPr>
        <p:spPr>
          <a:xfrm>
            <a:off x="7308304" y="4581128"/>
            <a:ext cx="1599506" cy="1296144"/>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3295345"/>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060450" y="0"/>
            <a:ext cx="7285038"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a:t>
            </a:r>
          </a:p>
          <a:p>
            <a:pPr algn="ctr" defTabSz="449263" fontAlgn="base">
              <a:spcBef>
                <a:spcPct val="0"/>
              </a:spcBef>
              <a:spcAft>
                <a:spcPct val="0"/>
              </a:spcAft>
              <a:defRPr/>
            </a:pPr>
            <a:r>
              <a:rPr lang="fr-FR" sz="1400" b="1" dirty="0" smtClean="0">
                <a:solidFill>
                  <a:srgbClr val="000000"/>
                </a:solidFill>
                <a:latin typeface="Century Gothic"/>
              </a:rPr>
              <a:t>TONE DYSCHROMIAS (</a:t>
            </a:r>
            <a:r>
              <a:rPr lang="fr-FR" sz="1400" b="1" dirty="0" err="1" smtClean="0">
                <a:solidFill>
                  <a:srgbClr val="000000"/>
                </a:solidFill>
                <a:latin typeface="Century Gothic"/>
              </a:rPr>
              <a:t>dullness</a:t>
            </a:r>
            <a:r>
              <a:rPr lang="fr-FR" sz="1400" b="1" dirty="0" smtClean="0">
                <a:solidFill>
                  <a:srgbClr val="000000"/>
                </a:solidFill>
                <a:latin typeface="Century Gothic"/>
              </a:rPr>
              <a:t>)</a:t>
            </a:r>
            <a:endParaRPr lang="fr-FR" sz="1400" b="1" dirty="0">
              <a:solidFill>
                <a:srgbClr val="000000"/>
              </a:solidFill>
              <a:latin typeface="Century Gothic"/>
            </a:endParaRPr>
          </a:p>
        </p:txBody>
      </p:sp>
      <p:pic>
        <p:nvPicPr>
          <p:cNvPr id="129027" name="Picture 2"/>
          <p:cNvPicPr>
            <a:picLocks noChangeAspect="1" noChangeArrowheads="1"/>
          </p:cNvPicPr>
          <p:nvPr/>
        </p:nvPicPr>
        <p:blipFill>
          <a:blip r:embed="rId3">
            <a:extLst>
              <a:ext uri="{28A0092B-C50C-407E-A947-70E740481C1C}">
                <a14:useLocalDpi xmlns:a14="http://schemas.microsoft.com/office/drawing/2010/main" val="0"/>
              </a:ext>
            </a:extLst>
          </a:blip>
          <a:srcRect l="76286" t="37151" r="8017" b="45071"/>
          <a:stretch>
            <a:fillRect/>
          </a:stretch>
        </p:blipFill>
        <p:spPr bwMode="auto">
          <a:xfrm>
            <a:off x="4499992" y="4665116"/>
            <a:ext cx="2452688" cy="1500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TONE: </a:t>
            </a:r>
          </a:p>
          <a:p>
            <a:pPr algn="ctr" defTabSz="449263" fontAlgn="base">
              <a:spcBef>
                <a:spcPct val="0"/>
              </a:spcBef>
              <a:spcAft>
                <a:spcPct val="0"/>
              </a:spcAft>
              <a:defRPr/>
            </a:pPr>
            <a:r>
              <a:rPr lang="fr-FR" sz="1400" b="1" dirty="0">
                <a:solidFill>
                  <a:srgbClr val="000000"/>
                </a:solidFill>
                <a:ea typeface="Microsoft YaHei" pitchFamily="34" charset="-122"/>
              </a:rPr>
              <a:t>DULLNESS</a:t>
            </a:r>
          </a:p>
        </p:txBody>
      </p:sp>
      <p:sp>
        <p:nvSpPr>
          <p:cNvPr id="26" name="ZoneTexte 25"/>
          <p:cNvSpPr txBox="1"/>
          <p:nvPr/>
        </p:nvSpPr>
        <p:spPr>
          <a:xfrm>
            <a:off x="5556250" y="2536825"/>
            <a:ext cx="3473450" cy="1600200"/>
          </a:xfrm>
          <a:prstGeom prst="rect">
            <a:avLst/>
          </a:prstGeom>
          <a:noFill/>
        </p:spPr>
        <p:txBody>
          <a:bodyPr>
            <a:spAutoFit/>
          </a:bodyPr>
          <a:lstStyle/>
          <a:p>
            <a:pPr defTabSz="449263" fontAlgn="base">
              <a:spcBef>
                <a:spcPct val="0"/>
              </a:spcBef>
              <a:spcAft>
                <a:spcPct val="0"/>
              </a:spcAft>
              <a:defRPr/>
            </a:pPr>
            <a:r>
              <a:rPr lang="en-US" sz="1400" dirty="0">
                <a:solidFill>
                  <a:srgbClr val="000000"/>
                </a:solidFill>
                <a:ea typeface="Microsoft YaHei" pitchFamily="34" charset="-122"/>
              </a:rPr>
              <a:t>Global visual evaluation (without tools) of the skin dullness. </a:t>
            </a:r>
          </a:p>
          <a:p>
            <a:pPr defTabSz="449263" fontAlgn="base">
              <a:spcBef>
                <a:spcPct val="0"/>
              </a:spcBef>
              <a:spcAft>
                <a:spcPct val="0"/>
              </a:spcAft>
              <a:defRPr/>
            </a:pPr>
            <a:endParaRPr lang="en-US" sz="1400" dirty="0">
              <a:solidFill>
                <a:srgbClr val="000000"/>
              </a:solidFill>
              <a:ea typeface="Microsoft YaHei" pitchFamily="34" charset="-122"/>
            </a:endParaRPr>
          </a:p>
          <a:p>
            <a:pPr defTabSz="449263" fontAlgn="base">
              <a:spcBef>
                <a:spcPct val="0"/>
              </a:spcBef>
              <a:spcAft>
                <a:spcPct val="0"/>
              </a:spcAft>
              <a:defRPr/>
            </a:pPr>
            <a:r>
              <a:rPr lang="en-US" sz="1400" dirty="0">
                <a:solidFill>
                  <a:srgbClr val="000000"/>
                </a:solidFill>
                <a:ea typeface="Microsoft YaHei" pitchFamily="34" charset="-122"/>
              </a:rPr>
              <a:t>The complexion of the customer could be pinky, translucent, radiant or yellowish, olive, dull with lack of translucency.</a:t>
            </a:r>
          </a:p>
        </p:txBody>
      </p:sp>
      <p:pic>
        <p:nvPicPr>
          <p:cNvPr id="12903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300" y="1943100"/>
            <a:ext cx="2139950" cy="259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Ellipse 14"/>
          <p:cNvSpPr/>
          <p:nvPr/>
        </p:nvSpPr>
        <p:spPr>
          <a:xfrm rot="5400000">
            <a:off x="3613944" y="2670969"/>
            <a:ext cx="1800225" cy="1306513"/>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16" name="ZoneTexte 15"/>
          <p:cNvSpPr txBox="1"/>
          <p:nvPr/>
        </p:nvSpPr>
        <p:spPr>
          <a:xfrm>
            <a:off x="3686175" y="4238625"/>
            <a:ext cx="1565275" cy="246063"/>
          </a:xfrm>
          <a:prstGeom prst="rect">
            <a:avLst/>
          </a:prstGeom>
          <a:noFill/>
        </p:spPr>
        <p:txBody>
          <a:bodyPr>
            <a:spAutoFit/>
          </a:bodyPr>
          <a:lstStyle/>
          <a:p>
            <a:pPr algn="ctr" defTabSz="449263" fontAlgn="base">
              <a:spcBef>
                <a:spcPct val="0"/>
              </a:spcBef>
              <a:spcAft>
                <a:spcPct val="0"/>
              </a:spcAft>
              <a:defRPr/>
            </a:pPr>
            <a:r>
              <a:rPr lang="fr-FR" sz="1000" dirty="0">
                <a:solidFill>
                  <a:srgbClr val="000000"/>
                </a:solidFill>
                <a:ea typeface="Microsoft YaHei" pitchFamily="34" charset="-122"/>
              </a:rPr>
              <a:t>Area to observe</a:t>
            </a:r>
          </a:p>
        </p:txBody>
      </p:sp>
      <p:pic>
        <p:nvPicPr>
          <p:cNvPr id="129033" name="Picture 2" descr="G:\DPLI_HELENA_RUBINSTEIN_POWER_Beauty\Service\3. Brand\Service &amp; CRM\Education\07- PHOTOS RETAIL + CABINE\SHOOTING RI 2013 - EXPERIENCE RE PLASTY\PHOTOS RETOUCHEES SANS INCRUSTATION\caucase jpeg bd\DSC_0607.jpg"/>
          <p:cNvPicPr>
            <a:picLocks noChangeAspect="1" noChangeArrowheads="1"/>
          </p:cNvPicPr>
          <p:nvPr/>
        </p:nvPicPr>
        <p:blipFill>
          <a:blip r:embed="rId5" cstate="print">
            <a:extLst>
              <a:ext uri="{28A0092B-C50C-407E-A947-70E740481C1C}">
                <a14:useLocalDpi xmlns:a14="http://schemas.microsoft.com/office/drawing/2010/main" val="0"/>
              </a:ext>
            </a:extLst>
          </a:blip>
          <a:srcRect l="29156" r="28693" b="6367"/>
          <a:stretch>
            <a:fillRect/>
          </a:stretch>
        </p:blipFill>
        <p:spPr bwMode="auto">
          <a:xfrm>
            <a:off x="0" y="1200150"/>
            <a:ext cx="351790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ZoneTexte 9"/>
          <p:cNvSpPr txBox="1"/>
          <p:nvPr/>
        </p:nvSpPr>
        <p:spPr>
          <a:xfrm>
            <a:off x="7164288" y="5059923"/>
            <a:ext cx="1908969" cy="338554"/>
          </a:xfrm>
          <a:prstGeom prst="rect">
            <a:avLst/>
          </a:prstGeom>
          <a:noFill/>
        </p:spPr>
        <p:txBody>
          <a:bodyPr wrap="square" rtlCol="0">
            <a:spAutoFit/>
          </a:bodyPr>
          <a:lstStyle/>
          <a:p>
            <a:pPr algn="ctr"/>
            <a:r>
              <a:rPr lang="en-US" sz="1600" dirty="0" smtClean="0"/>
              <a:t>Without tool</a:t>
            </a:r>
            <a:endParaRPr lang="en-US" sz="1600" dirty="0"/>
          </a:p>
        </p:txBody>
      </p:sp>
      <p:sp>
        <p:nvSpPr>
          <p:cNvPr id="11" name="Arrondir un rectangle avec un coin diagonal 10"/>
          <p:cNvSpPr/>
          <p:nvPr/>
        </p:nvSpPr>
        <p:spPr>
          <a:xfrm>
            <a:off x="7308304" y="4797152"/>
            <a:ext cx="1599506" cy="936104"/>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7902432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060450" y="0"/>
            <a:ext cx="7285038"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200" b="1" dirty="0">
                <a:solidFill>
                  <a:srgbClr val="000000"/>
                </a:solidFill>
                <a:latin typeface="Century Gothic"/>
              </a:rPr>
              <a:t>STEP </a:t>
            </a:r>
            <a:r>
              <a:rPr lang="fr-FR" sz="2000" b="1" dirty="0">
                <a:solidFill>
                  <a:srgbClr val="000000"/>
                </a:solidFill>
                <a:latin typeface="Century Gothic"/>
              </a:rPr>
              <a:t>3</a:t>
            </a:r>
            <a:r>
              <a:rPr lang="fr-FR" sz="2000" b="1" dirty="0" smtClean="0">
                <a:solidFill>
                  <a:srgbClr val="000000"/>
                </a:solidFill>
                <a:latin typeface="Century Gothic"/>
              </a:rPr>
              <a:t> </a:t>
            </a:r>
            <a:r>
              <a:rPr lang="fr-FR" sz="1400" b="1" dirty="0" smtClean="0">
                <a:solidFill>
                  <a:srgbClr val="000000"/>
                </a:solidFill>
                <a:latin typeface="Century Gothic"/>
              </a:rPr>
              <a:t>MANUAL EVALUATION – </a:t>
            </a:r>
          </a:p>
          <a:p>
            <a:pPr algn="ctr" defTabSz="449263" fontAlgn="base">
              <a:spcBef>
                <a:spcPct val="0"/>
              </a:spcBef>
              <a:spcAft>
                <a:spcPct val="0"/>
              </a:spcAft>
              <a:defRPr/>
            </a:pPr>
            <a:r>
              <a:rPr lang="fr-FR" sz="1400" b="1" dirty="0" smtClean="0">
                <a:solidFill>
                  <a:srgbClr val="000000"/>
                </a:solidFill>
                <a:latin typeface="Century Gothic"/>
              </a:rPr>
              <a:t>TONE DYSCHROMIAS (pigmentation spots)</a:t>
            </a:r>
            <a:endParaRPr lang="fr-FR" sz="1400" b="1" dirty="0">
              <a:solidFill>
                <a:srgbClr val="000000"/>
              </a:solidFill>
              <a:latin typeface="Century Gothic"/>
            </a:endParaRPr>
          </a:p>
        </p:txBody>
      </p:sp>
      <p:pic>
        <p:nvPicPr>
          <p:cNvPr id="131075" name="Picture 2"/>
          <p:cNvPicPr>
            <a:picLocks noChangeAspect="1" noChangeArrowheads="1"/>
          </p:cNvPicPr>
          <p:nvPr/>
        </p:nvPicPr>
        <p:blipFill>
          <a:blip r:embed="rId3">
            <a:extLst>
              <a:ext uri="{28A0092B-C50C-407E-A947-70E740481C1C}">
                <a14:useLocalDpi xmlns:a14="http://schemas.microsoft.com/office/drawing/2010/main" val="0"/>
              </a:ext>
            </a:extLst>
          </a:blip>
          <a:srcRect l="76286" t="56474" r="8017" b="30287"/>
          <a:stretch>
            <a:fillRect/>
          </a:stretch>
        </p:blipFill>
        <p:spPr bwMode="auto">
          <a:xfrm>
            <a:off x="4211960" y="4935538"/>
            <a:ext cx="2452688" cy="111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235450" y="1277938"/>
            <a:ext cx="4319588" cy="584200"/>
          </a:xfrm>
          <a:prstGeom prst="rect">
            <a:avLst/>
          </a:prstGeom>
          <a:noFill/>
        </p:spPr>
        <p:txBody>
          <a:bodyPr>
            <a:spAutoFit/>
          </a:bodyPr>
          <a:lstStyle/>
          <a:p>
            <a:pPr algn="ctr" defTabSz="449263" fontAlgn="base">
              <a:spcBef>
                <a:spcPct val="0"/>
              </a:spcBef>
              <a:spcAft>
                <a:spcPct val="0"/>
              </a:spcAft>
              <a:defRPr/>
            </a:pPr>
            <a:r>
              <a:rPr lang="fr-FR" b="1" dirty="0">
                <a:solidFill>
                  <a:srgbClr val="000000"/>
                </a:solidFill>
                <a:ea typeface="Microsoft YaHei" pitchFamily="34" charset="-122"/>
              </a:rPr>
              <a:t>TONE: </a:t>
            </a:r>
          </a:p>
          <a:p>
            <a:pPr algn="ctr" defTabSz="449263" fontAlgn="base">
              <a:spcBef>
                <a:spcPct val="0"/>
              </a:spcBef>
              <a:spcAft>
                <a:spcPct val="0"/>
              </a:spcAft>
              <a:defRPr/>
            </a:pPr>
            <a:r>
              <a:rPr lang="fr-FR" sz="1400" b="1" dirty="0">
                <a:solidFill>
                  <a:srgbClr val="000000"/>
                </a:solidFill>
                <a:ea typeface="Microsoft YaHei" pitchFamily="34" charset="-122"/>
              </a:rPr>
              <a:t>PIGMENTATION SPOTS</a:t>
            </a:r>
          </a:p>
        </p:txBody>
      </p:sp>
      <p:sp>
        <p:nvSpPr>
          <p:cNvPr id="26" name="ZoneTexte 25"/>
          <p:cNvSpPr txBox="1"/>
          <p:nvPr/>
        </p:nvSpPr>
        <p:spPr>
          <a:xfrm>
            <a:off x="5556250" y="2870200"/>
            <a:ext cx="3473450" cy="738188"/>
          </a:xfrm>
          <a:prstGeom prst="rect">
            <a:avLst/>
          </a:prstGeom>
          <a:noFill/>
        </p:spPr>
        <p:txBody>
          <a:bodyPr>
            <a:spAutoFit/>
          </a:bodyPr>
          <a:lstStyle/>
          <a:p>
            <a:pPr defTabSz="449263" fontAlgn="base">
              <a:spcBef>
                <a:spcPct val="0"/>
              </a:spcBef>
              <a:spcAft>
                <a:spcPct val="0"/>
              </a:spcAft>
              <a:defRPr/>
            </a:pPr>
            <a:r>
              <a:rPr lang="en-US" sz="1400" dirty="0">
                <a:solidFill>
                  <a:srgbClr val="000000"/>
                </a:solidFill>
                <a:ea typeface="Microsoft YaHei" pitchFamily="34" charset="-122"/>
              </a:rPr>
              <a:t>Visual evaluation of the number or pigmentation spots,  thanks to the lighting magnifying device.</a:t>
            </a:r>
          </a:p>
        </p:txBody>
      </p:sp>
      <p:pic>
        <p:nvPicPr>
          <p:cNvPr id="13107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300" y="1943100"/>
            <a:ext cx="2139950" cy="259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ZoneTexte 15"/>
          <p:cNvSpPr txBox="1"/>
          <p:nvPr/>
        </p:nvSpPr>
        <p:spPr>
          <a:xfrm>
            <a:off x="3730625" y="4238625"/>
            <a:ext cx="1565275" cy="246063"/>
          </a:xfrm>
          <a:prstGeom prst="rect">
            <a:avLst/>
          </a:prstGeom>
          <a:noFill/>
        </p:spPr>
        <p:txBody>
          <a:bodyPr>
            <a:spAutoFit/>
          </a:bodyPr>
          <a:lstStyle/>
          <a:p>
            <a:pPr algn="ctr" defTabSz="449263" fontAlgn="base">
              <a:spcBef>
                <a:spcPct val="0"/>
              </a:spcBef>
              <a:spcAft>
                <a:spcPct val="0"/>
              </a:spcAft>
              <a:defRPr/>
            </a:pPr>
            <a:r>
              <a:rPr lang="fr-FR" sz="1000" dirty="0">
                <a:solidFill>
                  <a:srgbClr val="000000"/>
                </a:solidFill>
                <a:ea typeface="Microsoft YaHei" pitchFamily="34" charset="-122"/>
              </a:rPr>
              <a:t>Areas to observe</a:t>
            </a:r>
          </a:p>
        </p:txBody>
      </p:sp>
      <p:sp>
        <p:nvSpPr>
          <p:cNvPr id="10" name="Ellipse 9"/>
          <p:cNvSpPr/>
          <p:nvPr/>
        </p:nvSpPr>
        <p:spPr>
          <a:xfrm>
            <a:off x="4760913" y="3303588"/>
            <a:ext cx="377825" cy="336550"/>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12" name="Ellipse 11"/>
          <p:cNvSpPr/>
          <p:nvPr/>
        </p:nvSpPr>
        <p:spPr>
          <a:xfrm>
            <a:off x="3897313" y="3330575"/>
            <a:ext cx="369887" cy="336550"/>
          </a:xfrm>
          <a:prstGeom prst="ellipse">
            <a:avLst/>
          </a:prstGeom>
          <a:noFill/>
          <a:ln>
            <a:solidFill>
              <a:srgbClr val="58474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pic>
        <p:nvPicPr>
          <p:cNvPr id="131082" name="Picture 2" descr="G:\DPLI_HELENA_RUBINSTEIN_POWER_Beauty\Service\3. Brand\Service &amp; CRM\Education\07- PHOTOS RETAIL + CABINE\SHOOTING RI 2013 - EXPERIENCE RE PLASTY\PHOTOS RETOUCHEES SANS INCRUSTATION\caucase jpeg bd\DSC_0636.jpg"/>
          <p:cNvPicPr>
            <a:picLocks noChangeAspect="1" noChangeArrowheads="1"/>
          </p:cNvPicPr>
          <p:nvPr/>
        </p:nvPicPr>
        <p:blipFill>
          <a:blip r:embed="rId5" cstate="print">
            <a:extLst>
              <a:ext uri="{28A0092B-C50C-407E-A947-70E740481C1C}">
                <a14:useLocalDpi xmlns:a14="http://schemas.microsoft.com/office/drawing/2010/main" val="0"/>
              </a:ext>
            </a:extLst>
          </a:blip>
          <a:srcRect l="26729" t="4620" r="40106" b="26048"/>
          <a:stretch>
            <a:fillRect/>
          </a:stretch>
        </p:blipFill>
        <p:spPr bwMode="auto">
          <a:xfrm>
            <a:off x="-36513" y="1211263"/>
            <a:ext cx="3678238"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descr="Loupe avec lampe Rectangle ">
            <a:hlinkClick r:id="rId6" tooltip="Loupe avec lampe Rectangle "/>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1544" y="5013176"/>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ZoneTexte 12"/>
          <p:cNvSpPr txBox="1"/>
          <p:nvPr/>
        </p:nvSpPr>
        <p:spPr>
          <a:xfrm>
            <a:off x="7164288" y="4746630"/>
            <a:ext cx="1908969" cy="338554"/>
          </a:xfrm>
          <a:prstGeom prst="rect">
            <a:avLst/>
          </a:prstGeom>
          <a:noFill/>
        </p:spPr>
        <p:txBody>
          <a:bodyPr wrap="square" rtlCol="0">
            <a:spAutoFit/>
          </a:bodyPr>
          <a:lstStyle/>
          <a:p>
            <a:pPr algn="ctr"/>
            <a:r>
              <a:rPr lang="en-US" sz="1600" dirty="0" smtClean="0"/>
              <a:t>Tool:</a:t>
            </a:r>
            <a:endParaRPr lang="en-US" sz="1600" dirty="0"/>
          </a:p>
        </p:txBody>
      </p:sp>
      <p:sp>
        <p:nvSpPr>
          <p:cNvPr id="14" name="Arrondir un rectangle avec un coin diagonal 13"/>
          <p:cNvSpPr/>
          <p:nvPr/>
        </p:nvSpPr>
        <p:spPr>
          <a:xfrm>
            <a:off x="7308304" y="4581128"/>
            <a:ext cx="1599506" cy="1296144"/>
          </a:xfrm>
          <a:prstGeom prst="round2DiagRect">
            <a:avLst>
              <a:gd name="adj1" fmla="val 16667"/>
              <a:gd name="adj2" fmla="val 2914"/>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7351159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41555" y="1699533"/>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3123"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400" smtClean="0">
                <a:solidFill>
                  <a:srgbClr val="000000"/>
                </a:solidFill>
              </a:rPr>
              <a:t>Re-PLASTY PRESCRIPTION </a:t>
            </a:r>
          </a:p>
          <a:p>
            <a:pPr algn="ctr" defTabSz="449263" eaLnBrk="0" fontAlgn="base" hangingPunct="0">
              <a:spcBef>
                <a:spcPct val="0"/>
              </a:spcBef>
              <a:spcAft>
                <a:spcPct val="0"/>
              </a:spcAft>
            </a:pPr>
            <a:r>
              <a:rPr lang="en-US" altLang="fr-FR" sz="2400" smtClean="0">
                <a:solidFill>
                  <a:srgbClr val="000000"/>
                </a:solidFill>
              </a:rPr>
              <a:t>CLINICAL DIAGNOSIS</a:t>
            </a:r>
            <a:endParaRPr lang="en-US" altLang="fr-FR" sz="2000" smtClean="0">
              <a:solidFill>
                <a:srgbClr val="000000"/>
              </a:solidFill>
            </a:endParaRPr>
          </a:p>
          <a:p>
            <a:pPr algn="ctr" defTabSz="449263" eaLnBrk="0" fontAlgn="base" hangingPunct="0">
              <a:spcBef>
                <a:spcPct val="0"/>
              </a:spcBef>
              <a:spcAft>
                <a:spcPct val="0"/>
              </a:spcAft>
            </a:pPr>
            <a:r>
              <a:rPr lang="fr-FR" altLang="fr-FR" sz="1600" smtClean="0">
                <a:solidFill>
                  <a:srgbClr val="AFA093"/>
                </a:solidFill>
              </a:rPr>
              <a:t>EXAMPLE</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p:txBody>
      </p:sp>
      <p:sp>
        <p:nvSpPr>
          <p:cNvPr id="2" name="ZoneTexte 1"/>
          <p:cNvSpPr txBox="1"/>
          <p:nvPr/>
        </p:nvSpPr>
        <p:spPr>
          <a:xfrm>
            <a:off x="171450" y="2705100"/>
            <a:ext cx="3276600" cy="306388"/>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Texture irregularities, roughness</a:t>
            </a:r>
          </a:p>
        </p:txBody>
      </p:sp>
      <p:sp>
        <p:nvSpPr>
          <p:cNvPr id="5" name="ZoneTexte 4"/>
          <p:cNvSpPr txBox="1"/>
          <p:nvPr/>
        </p:nvSpPr>
        <p:spPr>
          <a:xfrm>
            <a:off x="180975" y="3022600"/>
            <a:ext cx="2381250" cy="307975"/>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Dark spots</a:t>
            </a:r>
          </a:p>
        </p:txBody>
      </p:sp>
      <p:grpSp>
        <p:nvGrpSpPr>
          <p:cNvPr id="100358" name="Groupe 8"/>
          <p:cNvGrpSpPr>
            <a:grpSpLocks/>
          </p:cNvGrpSpPr>
          <p:nvPr/>
        </p:nvGrpSpPr>
        <p:grpSpPr bwMode="auto">
          <a:xfrm>
            <a:off x="3690938" y="3302000"/>
            <a:ext cx="547687" cy="153988"/>
            <a:chOff x="3690937" y="3170337"/>
            <a:chExt cx="547688" cy="153889"/>
          </a:xfrm>
        </p:grpSpPr>
        <p:cxnSp>
          <p:nvCxnSpPr>
            <p:cNvPr id="4" name="Connecteur droit 3"/>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59" name="Groupe 11"/>
          <p:cNvGrpSpPr>
            <a:grpSpLocks/>
          </p:cNvGrpSpPr>
          <p:nvPr/>
        </p:nvGrpSpPr>
        <p:grpSpPr bwMode="auto">
          <a:xfrm>
            <a:off x="4218305" y="4454208"/>
            <a:ext cx="547688" cy="153987"/>
            <a:chOff x="3690937" y="3170337"/>
            <a:chExt cx="547688" cy="153889"/>
          </a:xfrm>
        </p:grpSpPr>
        <p:cxnSp>
          <p:nvCxnSpPr>
            <p:cNvPr id="13" name="Connecteur droit 12"/>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60" name="Groupe 14"/>
          <p:cNvGrpSpPr>
            <a:grpSpLocks/>
          </p:cNvGrpSpPr>
          <p:nvPr/>
        </p:nvGrpSpPr>
        <p:grpSpPr bwMode="auto">
          <a:xfrm>
            <a:off x="6575425" y="3302000"/>
            <a:ext cx="547688" cy="153988"/>
            <a:chOff x="3690937" y="3170337"/>
            <a:chExt cx="547688" cy="153889"/>
          </a:xfrm>
        </p:grpSpPr>
        <p:cxnSp>
          <p:nvCxnSpPr>
            <p:cNvPr id="16" name="Connecteur droit 15"/>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61" name="Groupe 17"/>
          <p:cNvGrpSpPr>
            <a:grpSpLocks/>
          </p:cNvGrpSpPr>
          <p:nvPr/>
        </p:nvGrpSpPr>
        <p:grpSpPr bwMode="auto">
          <a:xfrm>
            <a:off x="6002338" y="4446588"/>
            <a:ext cx="547687" cy="153987"/>
            <a:chOff x="3690937" y="3170337"/>
            <a:chExt cx="547688" cy="153889"/>
          </a:xfrm>
        </p:grpSpPr>
        <p:cxnSp>
          <p:nvCxnSpPr>
            <p:cNvPr id="19" name="Connecteur droit 18"/>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62" name="Groupe 20"/>
          <p:cNvGrpSpPr>
            <a:grpSpLocks/>
          </p:cNvGrpSpPr>
          <p:nvPr/>
        </p:nvGrpSpPr>
        <p:grpSpPr bwMode="auto">
          <a:xfrm>
            <a:off x="8350568" y="3302000"/>
            <a:ext cx="547687" cy="153988"/>
            <a:chOff x="3690937" y="3170337"/>
            <a:chExt cx="547688" cy="153889"/>
          </a:xfrm>
        </p:grpSpPr>
        <p:cxnSp>
          <p:nvCxnSpPr>
            <p:cNvPr id="22" name="Connecteur droit 21"/>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63" name="Groupe 23"/>
          <p:cNvGrpSpPr>
            <a:grpSpLocks/>
          </p:cNvGrpSpPr>
          <p:nvPr/>
        </p:nvGrpSpPr>
        <p:grpSpPr bwMode="auto">
          <a:xfrm>
            <a:off x="8361680" y="4461828"/>
            <a:ext cx="547688" cy="153987"/>
            <a:chOff x="3690937" y="3170337"/>
            <a:chExt cx="547688" cy="153889"/>
          </a:xfrm>
        </p:grpSpPr>
        <p:cxnSp>
          <p:nvCxnSpPr>
            <p:cNvPr id="25" name="Connecteur droit 24"/>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ZoneTexte 26"/>
          <p:cNvSpPr txBox="1"/>
          <p:nvPr/>
        </p:nvSpPr>
        <p:spPr>
          <a:xfrm>
            <a:off x="41814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28" name="ZoneTexte 27"/>
          <p:cNvSpPr txBox="1"/>
          <p:nvPr/>
        </p:nvSpPr>
        <p:spPr>
          <a:xfrm>
            <a:off x="59721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5</a:t>
            </a:r>
          </a:p>
        </p:txBody>
      </p:sp>
      <p:sp>
        <p:nvSpPr>
          <p:cNvPr id="29" name="ZoneTexte 28"/>
          <p:cNvSpPr txBox="1"/>
          <p:nvPr/>
        </p:nvSpPr>
        <p:spPr>
          <a:xfrm>
            <a:off x="7772400"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6</a:t>
            </a:r>
          </a:p>
        </p:txBody>
      </p:sp>
      <p:sp>
        <p:nvSpPr>
          <p:cNvPr id="10" name="Ellipse 9"/>
          <p:cNvSpPr/>
          <p:nvPr/>
        </p:nvSpPr>
        <p:spPr>
          <a:xfrm>
            <a:off x="5972175" y="4811713"/>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
        <p:nvSpPr>
          <p:cNvPr id="34" name="Ellipse 33"/>
          <p:cNvSpPr/>
          <p:nvPr/>
        </p:nvSpPr>
        <p:spPr>
          <a:xfrm>
            <a:off x="7743825" y="4800600"/>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0374" name="Groupe 78856"/>
          <p:cNvGrpSpPr>
            <a:grpSpLocks/>
          </p:cNvGrpSpPr>
          <p:nvPr/>
        </p:nvGrpSpPr>
        <p:grpSpPr bwMode="auto">
          <a:xfrm>
            <a:off x="5791200" y="4903788"/>
            <a:ext cx="133350" cy="134937"/>
            <a:chOff x="5791202" y="4761931"/>
            <a:chExt cx="133349" cy="134095"/>
          </a:xfrm>
        </p:grpSpPr>
        <p:cxnSp>
          <p:nvCxnSpPr>
            <p:cNvPr id="78848" name="Connecteur droit 78847"/>
            <p:cNvCxnSpPr/>
            <p:nvPr/>
          </p:nvCxnSpPr>
          <p:spPr>
            <a:xfrm flipV="1">
              <a:off x="5791202" y="4761931"/>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a:off x="5805490" y="4761931"/>
              <a:ext cx="119061"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0375" name="Groupe 78855"/>
          <p:cNvGrpSpPr>
            <a:grpSpLocks/>
          </p:cNvGrpSpPr>
          <p:nvPr/>
        </p:nvGrpSpPr>
        <p:grpSpPr bwMode="auto">
          <a:xfrm>
            <a:off x="7551738" y="4892675"/>
            <a:ext cx="133350" cy="134938"/>
            <a:chOff x="7520942" y="4735753"/>
            <a:chExt cx="133349" cy="134095"/>
          </a:xfrm>
        </p:grpSpPr>
        <p:cxnSp>
          <p:nvCxnSpPr>
            <p:cNvPr id="45" name="Connecteur droit 44"/>
            <p:cNvCxnSpPr/>
            <p:nvPr/>
          </p:nvCxnSpPr>
          <p:spPr>
            <a:xfrm flipV="1">
              <a:off x="7520942" y="4735753"/>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7535229" y="4735753"/>
              <a:ext cx="119062"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ZoneTexte 54"/>
          <p:cNvSpPr txBox="1"/>
          <p:nvPr/>
        </p:nvSpPr>
        <p:spPr>
          <a:xfrm>
            <a:off x="4281488" y="5735638"/>
            <a:ext cx="1112837" cy="338137"/>
          </a:xfrm>
          <a:prstGeom prst="rect">
            <a:avLst/>
          </a:prstGeom>
          <a:noFill/>
        </p:spPr>
        <p:txBody>
          <a:bodyPr>
            <a:spAutoFit/>
          </a:bodyPr>
          <a:lstStyle/>
          <a:p>
            <a:pPr algn="ctr" defTabSz="449263" fontAlgn="base">
              <a:spcBef>
                <a:spcPct val="0"/>
              </a:spcBef>
              <a:spcAft>
                <a:spcPct val="0"/>
              </a:spcAft>
              <a:defRPr/>
            </a:pPr>
            <a:r>
              <a:rPr lang="en-US" sz="1600" b="1" dirty="0">
                <a:solidFill>
                  <a:srgbClr val="000000"/>
                </a:solidFill>
                <a:ea typeface="Microsoft YaHei" pitchFamily="34" charset="-122"/>
              </a:rPr>
              <a:t>1.2.2</a:t>
            </a:r>
          </a:p>
        </p:txBody>
      </p:sp>
      <p:sp>
        <p:nvSpPr>
          <p:cNvPr id="57" name="ZoneTexte 56"/>
          <p:cNvSpPr txBox="1"/>
          <p:nvPr/>
        </p:nvSpPr>
        <p:spPr>
          <a:xfrm>
            <a:off x="790257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60" name="ZoneTexte 59"/>
          <p:cNvSpPr txBox="1"/>
          <p:nvPr/>
        </p:nvSpPr>
        <p:spPr>
          <a:xfrm>
            <a:off x="616267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133151" name="ZoneTexte 78857"/>
          <p:cNvSpPr txBox="1">
            <a:spLocks noChangeArrowheads="1"/>
          </p:cNvSpPr>
          <p:nvPr/>
        </p:nvSpPr>
        <p:spPr bwMode="auto">
          <a:xfrm>
            <a:off x="-142875" y="1219200"/>
            <a:ext cx="949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400" b="1" smtClean="0">
                <a:solidFill>
                  <a:srgbClr val="000000"/>
                </a:solidFill>
                <a:ea typeface="Microsoft YaHei" pitchFamily="34" charset="-122"/>
              </a:rPr>
              <a:t>CUSTOMER’S CONCERNS </a:t>
            </a:r>
            <a:r>
              <a:rPr lang="fr-FR" altLang="fr-FR" sz="1400" b="1" u="sng" smtClean="0">
                <a:solidFill>
                  <a:srgbClr val="000000"/>
                </a:solidFill>
                <a:ea typeface="Microsoft YaHei" pitchFamily="34" charset="-122"/>
              </a:rPr>
              <a:t>IN LINE </a:t>
            </a:r>
            <a:r>
              <a:rPr lang="fr-FR" altLang="fr-FR" sz="1400" b="1" smtClean="0">
                <a:solidFill>
                  <a:srgbClr val="000000"/>
                </a:solidFill>
                <a:ea typeface="Microsoft YaHei" pitchFamily="34" charset="-122"/>
              </a:rPr>
              <a:t>WITH SKINCOPE &amp; BA ANALYSIS RESULTS </a:t>
            </a:r>
          </a:p>
          <a:p>
            <a:pPr algn="ctr" defTabSz="449263" fontAlgn="base">
              <a:spcBef>
                <a:spcPct val="0"/>
              </a:spcBef>
              <a:spcAft>
                <a:spcPct val="0"/>
              </a:spcAft>
            </a:pPr>
            <a:r>
              <a:rPr lang="fr-FR" altLang="fr-FR" sz="1400" b="1" smtClean="0">
                <a:solidFill>
                  <a:srgbClr val="000000"/>
                </a:solidFill>
                <a:ea typeface="Microsoft YaHei" pitchFamily="34" charset="-122"/>
                <a:sym typeface="Wingdings" pitchFamily="2" charset="2"/>
              </a:rPr>
              <a:t> 1 PROFILE PROPOSAL</a:t>
            </a:r>
            <a:endParaRPr lang="fr-FR" altLang="fr-FR" sz="1400" b="1" smtClean="0">
              <a:solidFill>
                <a:srgbClr val="000000"/>
              </a:solidFill>
              <a:ea typeface="Microsoft YaHei" pitchFamily="34" charset="-122"/>
            </a:endParaRPr>
          </a:p>
        </p:txBody>
      </p:sp>
      <p:sp>
        <p:nvSpPr>
          <p:cNvPr id="6" name="Rectangle 5"/>
          <p:cNvSpPr/>
          <p:nvPr/>
        </p:nvSpPr>
        <p:spPr>
          <a:xfrm>
            <a:off x="1765300" y="4571999"/>
            <a:ext cx="1066800" cy="40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56" name="Rectangle 55"/>
          <p:cNvSpPr/>
          <p:nvPr/>
        </p:nvSpPr>
        <p:spPr>
          <a:xfrm>
            <a:off x="1765300" y="4362450"/>
            <a:ext cx="533400" cy="285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Tree>
    <p:extLst>
      <p:ext uri="{BB962C8B-B14F-4D97-AF65-F5344CB8AC3E}">
        <p14:creationId xmlns:p14="http://schemas.microsoft.com/office/powerpoint/2010/main" val="13738582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0358"/>
                                        </p:tgtEl>
                                        <p:attrNameLst>
                                          <p:attrName>style.visibility</p:attrName>
                                        </p:attrNameLst>
                                      </p:cBhvr>
                                      <p:to>
                                        <p:strVal val="visible"/>
                                      </p:to>
                                    </p:set>
                                    <p:animEffect transition="in" filter="fade">
                                      <p:cBhvr>
                                        <p:cTn id="23" dur="500"/>
                                        <p:tgtEl>
                                          <p:spTgt spid="100358"/>
                                        </p:tgtEl>
                                      </p:cBhvr>
                                    </p:animEffect>
                                  </p:childTnLst>
                                </p:cTn>
                              </p:par>
                              <p:par>
                                <p:cTn id="24" presetID="10" presetClass="entr" presetSubtype="0" fill="hold" nodeType="withEffect">
                                  <p:stCondLst>
                                    <p:cond delay="0"/>
                                  </p:stCondLst>
                                  <p:childTnLst>
                                    <p:set>
                                      <p:cBhvr>
                                        <p:cTn id="25" dur="1" fill="hold">
                                          <p:stCondLst>
                                            <p:cond delay="0"/>
                                          </p:stCondLst>
                                        </p:cTn>
                                        <p:tgtEl>
                                          <p:spTgt spid="100359"/>
                                        </p:tgtEl>
                                        <p:attrNameLst>
                                          <p:attrName>style.visibility</p:attrName>
                                        </p:attrNameLst>
                                      </p:cBhvr>
                                      <p:to>
                                        <p:strVal val="visible"/>
                                      </p:to>
                                    </p:set>
                                    <p:animEffect transition="in" filter="fade">
                                      <p:cBhvr>
                                        <p:cTn id="26" dur="500"/>
                                        <p:tgtEl>
                                          <p:spTgt spid="100359"/>
                                        </p:tgtEl>
                                      </p:cBhvr>
                                    </p:animEffect>
                                  </p:childTnLst>
                                </p:cTn>
                              </p:par>
                              <p:par>
                                <p:cTn id="27" presetID="10" presetClass="entr" presetSubtype="0" fill="hold" nodeType="withEffect">
                                  <p:stCondLst>
                                    <p:cond delay="0"/>
                                  </p:stCondLst>
                                  <p:childTnLst>
                                    <p:set>
                                      <p:cBhvr>
                                        <p:cTn id="28" dur="1" fill="hold">
                                          <p:stCondLst>
                                            <p:cond delay="0"/>
                                          </p:stCondLst>
                                        </p:cTn>
                                        <p:tgtEl>
                                          <p:spTgt spid="100360"/>
                                        </p:tgtEl>
                                        <p:attrNameLst>
                                          <p:attrName>style.visibility</p:attrName>
                                        </p:attrNameLst>
                                      </p:cBhvr>
                                      <p:to>
                                        <p:strVal val="visible"/>
                                      </p:to>
                                    </p:set>
                                    <p:animEffect transition="in" filter="fade">
                                      <p:cBhvr>
                                        <p:cTn id="29" dur="500"/>
                                        <p:tgtEl>
                                          <p:spTgt spid="100360"/>
                                        </p:tgtEl>
                                      </p:cBhvr>
                                    </p:animEffect>
                                  </p:childTnLst>
                                </p:cTn>
                              </p:par>
                              <p:par>
                                <p:cTn id="30" presetID="10" presetClass="entr" presetSubtype="0" fill="hold" nodeType="withEffect">
                                  <p:stCondLst>
                                    <p:cond delay="0"/>
                                  </p:stCondLst>
                                  <p:childTnLst>
                                    <p:set>
                                      <p:cBhvr>
                                        <p:cTn id="31" dur="1" fill="hold">
                                          <p:stCondLst>
                                            <p:cond delay="0"/>
                                          </p:stCondLst>
                                        </p:cTn>
                                        <p:tgtEl>
                                          <p:spTgt spid="100361"/>
                                        </p:tgtEl>
                                        <p:attrNameLst>
                                          <p:attrName>style.visibility</p:attrName>
                                        </p:attrNameLst>
                                      </p:cBhvr>
                                      <p:to>
                                        <p:strVal val="visible"/>
                                      </p:to>
                                    </p:set>
                                    <p:animEffect transition="in" filter="fade">
                                      <p:cBhvr>
                                        <p:cTn id="32" dur="500"/>
                                        <p:tgtEl>
                                          <p:spTgt spid="100361"/>
                                        </p:tgtEl>
                                      </p:cBhvr>
                                    </p:animEffect>
                                  </p:childTnLst>
                                </p:cTn>
                              </p:par>
                              <p:par>
                                <p:cTn id="33" presetID="10" presetClass="entr" presetSubtype="0" fill="hold" nodeType="withEffect">
                                  <p:stCondLst>
                                    <p:cond delay="0"/>
                                  </p:stCondLst>
                                  <p:childTnLst>
                                    <p:set>
                                      <p:cBhvr>
                                        <p:cTn id="34" dur="1" fill="hold">
                                          <p:stCondLst>
                                            <p:cond delay="0"/>
                                          </p:stCondLst>
                                        </p:cTn>
                                        <p:tgtEl>
                                          <p:spTgt spid="100362"/>
                                        </p:tgtEl>
                                        <p:attrNameLst>
                                          <p:attrName>style.visibility</p:attrName>
                                        </p:attrNameLst>
                                      </p:cBhvr>
                                      <p:to>
                                        <p:strVal val="visible"/>
                                      </p:to>
                                    </p:set>
                                    <p:animEffect transition="in" filter="fade">
                                      <p:cBhvr>
                                        <p:cTn id="35" dur="500"/>
                                        <p:tgtEl>
                                          <p:spTgt spid="100362"/>
                                        </p:tgtEl>
                                      </p:cBhvr>
                                    </p:animEffect>
                                  </p:childTnLst>
                                </p:cTn>
                              </p:par>
                              <p:par>
                                <p:cTn id="36" presetID="10" presetClass="entr" presetSubtype="0" fill="hold" nodeType="withEffect">
                                  <p:stCondLst>
                                    <p:cond delay="0"/>
                                  </p:stCondLst>
                                  <p:childTnLst>
                                    <p:set>
                                      <p:cBhvr>
                                        <p:cTn id="37" dur="1" fill="hold">
                                          <p:stCondLst>
                                            <p:cond delay="0"/>
                                          </p:stCondLst>
                                        </p:cTn>
                                        <p:tgtEl>
                                          <p:spTgt spid="100363"/>
                                        </p:tgtEl>
                                        <p:attrNameLst>
                                          <p:attrName>style.visibility</p:attrName>
                                        </p:attrNameLst>
                                      </p:cBhvr>
                                      <p:to>
                                        <p:strVal val="visible"/>
                                      </p:to>
                                    </p:set>
                                    <p:animEffect transition="in" filter="fade">
                                      <p:cBhvr>
                                        <p:cTn id="38" dur="500"/>
                                        <p:tgtEl>
                                          <p:spTgt spid="10036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0" presetClass="entr" presetSubtype="0" fill="hold" nodeType="clickEffect">
                                  <p:stCondLst>
                                    <p:cond delay="0"/>
                                  </p:stCondLst>
                                  <p:childTnLst>
                                    <p:set>
                                      <p:cBhvr>
                                        <p:cTn id="53" dur="1" fill="hold">
                                          <p:stCondLst>
                                            <p:cond delay="0"/>
                                          </p:stCondLst>
                                        </p:cTn>
                                        <p:tgtEl>
                                          <p:spTgt spid="100374"/>
                                        </p:tgtEl>
                                        <p:attrNameLst>
                                          <p:attrName>style.visibility</p:attrName>
                                        </p:attrNameLst>
                                      </p:cBhvr>
                                      <p:to>
                                        <p:strVal val="visible"/>
                                      </p:to>
                                    </p:set>
                                    <p:animEffect transition="in" filter="fade">
                                      <p:cBhvr>
                                        <p:cTn id="54" dur="500"/>
                                        <p:tgtEl>
                                          <p:spTgt spid="10037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500"/>
                                        <p:tgtEl>
                                          <p:spTgt spid="60"/>
                                        </p:tgtEl>
                                      </p:cBhvr>
                                    </p:animEffect>
                                  </p:childTnLst>
                                </p:cTn>
                              </p:par>
                              <p:par>
                                <p:cTn id="61" presetID="10" presetClass="entr" presetSubtype="0" fill="hold" nodeType="withEffect">
                                  <p:stCondLst>
                                    <p:cond delay="0"/>
                                  </p:stCondLst>
                                  <p:childTnLst>
                                    <p:set>
                                      <p:cBhvr>
                                        <p:cTn id="62" dur="1" fill="hold">
                                          <p:stCondLst>
                                            <p:cond delay="0"/>
                                          </p:stCondLst>
                                        </p:cTn>
                                        <p:tgtEl>
                                          <p:spTgt spid="100375"/>
                                        </p:tgtEl>
                                        <p:attrNameLst>
                                          <p:attrName>style.visibility</p:attrName>
                                        </p:attrNameLst>
                                      </p:cBhvr>
                                      <p:to>
                                        <p:strVal val="visible"/>
                                      </p:to>
                                    </p:set>
                                    <p:animEffect transition="in" filter="fade">
                                      <p:cBhvr>
                                        <p:cTn id="63" dur="500"/>
                                        <p:tgtEl>
                                          <p:spTgt spid="10037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500"/>
                                        <p:tgtEl>
                                          <p:spTgt spid="57"/>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fade">
                                      <p:cBhvr>
                                        <p:cTn id="7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27" grpId="0"/>
      <p:bldP spid="28" grpId="0"/>
      <p:bldP spid="29" grpId="0"/>
      <p:bldP spid="10" grpId="0" animBg="1"/>
      <p:bldP spid="34" grpId="0" animBg="1"/>
      <p:bldP spid="55" grpId="0"/>
      <p:bldP spid="57" grpId="0"/>
      <p:bldP spid="60" grpId="0"/>
      <p:bldP spid="6" grpId="0" animBg="1"/>
      <p:bldP spid="5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68760"/>
            <a:ext cx="9036496" cy="5047536"/>
          </a:xfrm>
          <a:prstGeom prst="rect">
            <a:avLst/>
          </a:prstGeom>
        </p:spPr>
        <p:txBody>
          <a:bodyPr wrap="square">
            <a:spAutoFit/>
          </a:bodyPr>
          <a:lstStyle/>
          <a:p>
            <a:pPr algn="just"/>
            <a:r>
              <a:rPr lang="en-US" altLang="fr-FR" sz="1400" dirty="0" smtClean="0">
                <a:latin typeface="Century Gothic" pitchFamily="34" charset="0"/>
              </a:rPr>
              <a:t>Madam, I have taken note that </a:t>
            </a:r>
            <a:r>
              <a:rPr lang="en-US" altLang="fr-FR" sz="1400" b="1" dirty="0" smtClean="0">
                <a:latin typeface="Century Gothic" pitchFamily="34" charset="0"/>
              </a:rPr>
              <a:t>your main concerns today are smoothing out your skin's </a:t>
            </a:r>
            <a:r>
              <a:rPr lang="en-US" altLang="fr-FR" sz="1400" b="1" u="sng" dirty="0" smtClean="0">
                <a:latin typeface="Century Gothic" pitchFamily="34" charset="0"/>
              </a:rPr>
              <a:t>surface</a:t>
            </a:r>
            <a:r>
              <a:rPr lang="en-US" altLang="fr-FR" sz="1400" b="1" dirty="0" smtClean="0">
                <a:latin typeface="Century Gothic" pitchFamily="34" charset="0"/>
              </a:rPr>
              <a:t> and treating your </a:t>
            </a:r>
            <a:r>
              <a:rPr lang="en-US" altLang="fr-FR" sz="1400" b="1" u="sng" dirty="0" smtClean="0">
                <a:latin typeface="Century Gothic" pitchFamily="34" charset="0"/>
              </a:rPr>
              <a:t>dark spots</a:t>
            </a:r>
            <a:r>
              <a:rPr lang="en-US" altLang="fr-FR" sz="1400" b="1" dirty="0" smtClean="0">
                <a:latin typeface="Century Gothic" pitchFamily="34" charset="0"/>
              </a:rPr>
              <a:t>. </a:t>
            </a:r>
          </a:p>
          <a:p>
            <a:pPr algn="just"/>
            <a:r>
              <a:rPr lang="en-US" altLang="fr-FR" sz="1400" dirty="0" smtClean="0">
                <a:latin typeface="Century Gothic" pitchFamily="34" charset="0"/>
              </a:rPr>
              <a:t>The results of the clinical diagnosis, using the skin profiler assessment and my own expert evaluation </a:t>
            </a:r>
            <a:r>
              <a:rPr lang="en-US" altLang="fr-FR" sz="1400" b="1" dirty="0" smtClean="0">
                <a:latin typeface="Century Gothic" pitchFamily="34" charset="0"/>
              </a:rPr>
              <a:t>confirm this.</a:t>
            </a:r>
          </a:p>
          <a:p>
            <a:pPr algn="just"/>
            <a:endParaRPr lang="en-US" altLang="fr-FR" sz="1400" dirty="0" smtClean="0">
              <a:latin typeface="Century Gothic" pitchFamily="34" charset="0"/>
            </a:endParaRPr>
          </a:p>
          <a:p>
            <a:pPr algn="just"/>
            <a:r>
              <a:rPr lang="en-US" altLang="fr-FR" sz="1400" dirty="0" smtClean="0">
                <a:latin typeface="Century Gothic" pitchFamily="34" charset="0"/>
              </a:rPr>
              <a:t>Consequently, your clinical recommendation from </a:t>
            </a:r>
            <a:r>
              <a:rPr lang="en-US" altLang="fr-FR" sz="1400" dirty="0" err="1" smtClean="0">
                <a:latin typeface="Century Gothic" pitchFamily="34" charset="0"/>
              </a:rPr>
              <a:t>Laclinic-Montreux</a:t>
            </a:r>
            <a:r>
              <a:rPr lang="en-US" altLang="fr-FR" sz="1400" dirty="0" smtClean="0">
                <a:latin typeface="Century Gothic" pitchFamily="34" charset="0"/>
              </a:rPr>
              <a:t> would be a </a:t>
            </a:r>
            <a:r>
              <a:rPr lang="en-US" altLang="fr-FR" sz="1400" b="1" dirty="0" smtClean="0">
                <a:latin typeface="Century Gothic" pitchFamily="34" charset="0"/>
              </a:rPr>
              <a:t>1.2.2 combination profile, mainly targeting skin texture irregularities (TEXTURE) as well as dark spots, </a:t>
            </a:r>
            <a:r>
              <a:rPr lang="en-US" altLang="fr-FR" sz="1400" b="1" dirty="0" err="1" smtClean="0">
                <a:latin typeface="Century Gothic" pitchFamily="34" charset="0"/>
              </a:rPr>
              <a:t>dyschromia</a:t>
            </a:r>
            <a:r>
              <a:rPr lang="en-US" altLang="fr-FR" sz="1400" b="1" dirty="0" smtClean="0">
                <a:latin typeface="Century Gothic" pitchFamily="34" charset="0"/>
              </a:rPr>
              <a:t> (TONE) </a:t>
            </a:r>
            <a:r>
              <a:rPr lang="en-US" altLang="fr-FR" sz="1400" dirty="0" smtClean="0">
                <a:latin typeface="Century Gothic" pitchFamily="34" charset="0"/>
              </a:rPr>
              <a:t>and on a lesser note, the third criterion for perfect skin, i.e.  SUBSTANCE.</a:t>
            </a:r>
          </a:p>
          <a:p>
            <a:pPr algn="just"/>
            <a:r>
              <a:rPr lang="en-US" altLang="fr-FR" sz="1400" dirty="0" smtClean="0">
                <a:latin typeface="Century Gothic" pitchFamily="34" charset="0"/>
              </a:rPr>
              <a:t>Your made-to-measure serum would contain </a:t>
            </a:r>
            <a:r>
              <a:rPr lang="en-US" altLang="fr-FR" sz="1400" b="1" dirty="0" smtClean="0">
                <a:latin typeface="Century Gothic" pitchFamily="34" charset="0"/>
              </a:rPr>
              <a:t>2 powerful active ingredients that target your skin texture </a:t>
            </a:r>
            <a:r>
              <a:rPr lang="en-US" altLang="fr-FR" sz="1400" dirty="0" smtClean="0">
                <a:latin typeface="Century Gothic" pitchFamily="34" charset="0"/>
              </a:rPr>
              <a:t>and </a:t>
            </a:r>
            <a:r>
              <a:rPr lang="en-US" altLang="fr-FR" sz="1400" b="1" dirty="0" smtClean="0">
                <a:latin typeface="Century Gothic" pitchFamily="34" charset="0"/>
              </a:rPr>
              <a:t>2 others for treating your dark spots</a:t>
            </a:r>
            <a:r>
              <a:rPr lang="en-US" altLang="fr-FR" sz="1400" dirty="0" smtClean="0">
                <a:latin typeface="Century Gothic" pitchFamily="34" charset="0"/>
              </a:rPr>
              <a:t>. Moreover, as already stated, in all cases, the product would also treat your skin substance (wrinkles, loss of firmness), thanks to the addition of 1 active ingredient.</a:t>
            </a:r>
          </a:p>
          <a:p>
            <a:pPr algn="just"/>
            <a:endParaRPr lang="en-US" altLang="fr-FR" sz="1400" dirty="0" smtClean="0">
              <a:latin typeface="Century Gothic" pitchFamily="34" charset="0"/>
            </a:endParaRPr>
          </a:p>
          <a:p>
            <a:pPr algn="just"/>
            <a:r>
              <a:rPr lang="en-US" altLang="fr-FR" sz="1400" i="1" dirty="0" smtClean="0">
                <a:latin typeface="Century Gothic" pitchFamily="34" charset="0"/>
              </a:rPr>
              <a:t>More information on each active ingredient contained in the 1.2.2. dose and on the texture may be found in the technical data sheet</a:t>
            </a:r>
            <a:r>
              <a:rPr lang="en-US" altLang="fr-FR" sz="1400" dirty="0" smtClean="0">
                <a:latin typeface="Century Gothic" pitchFamily="34" charset="0"/>
              </a:rPr>
              <a:t>.</a:t>
            </a:r>
          </a:p>
          <a:p>
            <a:pPr algn="just"/>
            <a:endParaRPr lang="en-US" altLang="fr-FR" sz="1400" dirty="0" smtClean="0">
              <a:latin typeface="Century Gothic" pitchFamily="34" charset="0"/>
            </a:endParaRPr>
          </a:p>
          <a:p>
            <a:pPr algn="just"/>
            <a:r>
              <a:rPr lang="en-US" altLang="fr-FR" sz="1400" b="1" dirty="0" smtClean="0">
                <a:latin typeface="Century Gothic" pitchFamily="34" charset="0"/>
              </a:rPr>
              <a:t>Does this made-to-measure solution meet your needs and expectations?</a:t>
            </a:r>
          </a:p>
          <a:p>
            <a:pPr algn="just"/>
            <a:endParaRPr lang="en-US" altLang="fr-FR" sz="1400" dirty="0" smtClean="0">
              <a:latin typeface="Century Gothic" pitchFamily="34" charset="0"/>
            </a:endParaRPr>
          </a:p>
          <a:p>
            <a:pPr algn="just"/>
            <a:r>
              <a:rPr lang="en-US" altLang="fr-FR" sz="1400" b="1" dirty="0" smtClean="0">
                <a:latin typeface="Century Gothic" pitchFamily="34" charset="0"/>
              </a:rPr>
              <a:t>Yes</a:t>
            </a:r>
            <a:r>
              <a:rPr lang="en-US" altLang="fr-FR" sz="1400" b="1" dirty="0" smtClean="0">
                <a:latin typeface="Century Gothic" pitchFamily="34" charset="0"/>
                <a:sym typeface="Wingdings" pitchFamily="2" charset="2"/>
              </a:rPr>
              <a:t> </a:t>
            </a:r>
            <a:r>
              <a:rPr lang="en-US" altLang="fr-FR" sz="1400" dirty="0" smtClean="0">
                <a:latin typeface="Century Gothic" pitchFamily="34" charset="0"/>
                <a:sym typeface="Wingdings" pitchFamily="2" charset="2"/>
              </a:rPr>
              <a:t>fill out the 'YOUR MADE-TO-MEASURE SERUM' section on the prescription, and then add complementary products to the right-hand side in order to recommend a complete skincare routine for your client.</a:t>
            </a:r>
            <a:endParaRPr lang="en-US" altLang="fr-FR" sz="1400" dirty="0" smtClean="0">
              <a:latin typeface="Century Gothic" pitchFamily="34" charset="0"/>
            </a:endParaRPr>
          </a:p>
          <a:p>
            <a:pPr algn="just"/>
            <a:r>
              <a:rPr lang="en-US" altLang="fr-FR" sz="1400" b="1" dirty="0" smtClean="0">
                <a:latin typeface="Century Gothic" pitchFamily="34" charset="0"/>
              </a:rPr>
              <a:t>No </a:t>
            </a:r>
            <a:r>
              <a:rPr lang="en-US" altLang="fr-FR" sz="1400" b="1" dirty="0" smtClean="0">
                <a:latin typeface="Century Gothic" pitchFamily="34" charset="0"/>
                <a:sym typeface="Wingdings" pitchFamily="2" charset="2"/>
              </a:rPr>
              <a:t></a:t>
            </a:r>
            <a:r>
              <a:rPr lang="en-US" altLang="fr-FR" sz="1400" dirty="0" smtClean="0">
                <a:latin typeface="Century Gothic" pitchFamily="34" charset="0"/>
                <a:sym typeface="Wingdings" pitchFamily="2" charset="2"/>
              </a:rPr>
              <a:t> try to understand why and then suggest another profile that corresponds to the client's needs and expectations. If the client objects to the price, use the sales arguments specially developed for handling objections.</a:t>
            </a:r>
            <a:endParaRPr lang="en-US" altLang="fr-FR" sz="1400" dirty="0">
              <a:latin typeface="Century Gothic" pitchFamily="34" charset="0"/>
            </a:endParaRPr>
          </a:p>
        </p:txBody>
      </p:sp>
    </p:spTree>
    <p:extLst>
      <p:ext uri="{BB962C8B-B14F-4D97-AF65-F5344CB8AC3E}">
        <p14:creationId xmlns:p14="http://schemas.microsoft.com/office/powerpoint/2010/main" val="308803088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41555" y="1699533"/>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4147"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400" smtClean="0">
                <a:solidFill>
                  <a:srgbClr val="000000"/>
                </a:solidFill>
              </a:rPr>
              <a:t>Re-PLASTY PRESCRIPTION </a:t>
            </a:r>
          </a:p>
          <a:p>
            <a:pPr algn="ctr" defTabSz="449263" eaLnBrk="0" fontAlgn="base" hangingPunct="0">
              <a:spcBef>
                <a:spcPct val="0"/>
              </a:spcBef>
              <a:spcAft>
                <a:spcPct val="0"/>
              </a:spcAft>
            </a:pPr>
            <a:r>
              <a:rPr lang="en-US" altLang="fr-FR" sz="2400" smtClean="0">
                <a:solidFill>
                  <a:srgbClr val="000000"/>
                </a:solidFill>
              </a:rPr>
              <a:t>CLINICAL DIAGNOSIS</a:t>
            </a:r>
            <a:endParaRPr lang="en-US" altLang="fr-FR" sz="2000" smtClean="0">
              <a:solidFill>
                <a:srgbClr val="000000"/>
              </a:solidFill>
            </a:endParaRPr>
          </a:p>
          <a:p>
            <a:pPr algn="ctr" defTabSz="449263" eaLnBrk="0" fontAlgn="base" hangingPunct="0">
              <a:spcBef>
                <a:spcPct val="0"/>
              </a:spcBef>
              <a:spcAft>
                <a:spcPct val="0"/>
              </a:spcAft>
            </a:pPr>
            <a:r>
              <a:rPr lang="fr-FR" altLang="fr-FR" sz="1600" smtClean="0">
                <a:solidFill>
                  <a:srgbClr val="AFA093"/>
                </a:solidFill>
              </a:rPr>
              <a:t>EXAMPLE</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p:txBody>
      </p:sp>
      <p:sp>
        <p:nvSpPr>
          <p:cNvPr id="5" name="ZoneTexte 4"/>
          <p:cNvSpPr txBox="1"/>
          <p:nvPr/>
        </p:nvSpPr>
        <p:spPr>
          <a:xfrm>
            <a:off x="180975" y="2676525"/>
            <a:ext cx="2381250" cy="307975"/>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Dark spots</a:t>
            </a:r>
          </a:p>
        </p:txBody>
      </p:sp>
      <p:grpSp>
        <p:nvGrpSpPr>
          <p:cNvPr id="101381" name="Groupe 8"/>
          <p:cNvGrpSpPr>
            <a:grpSpLocks/>
          </p:cNvGrpSpPr>
          <p:nvPr/>
        </p:nvGrpSpPr>
        <p:grpSpPr bwMode="auto">
          <a:xfrm>
            <a:off x="3690938" y="3302000"/>
            <a:ext cx="547687" cy="153988"/>
            <a:chOff x="3690937" y="3170337"/>
            <a:chExt cx="547688" cy="153889"/>
          </a:xfrm>
        </p:grpSpPr>
        <p:cxnSp>
          <p:nvCxnSpPr>
            <p:cNvPr id="4" name="Connecteur droit 3"/>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82" name="Groupe 11"/>
          <p:cNvGrpSpPr>
            <a:grpSpLocks/>
          </p:cNvGrpSpPr>
          <p:nvPr/>
        </p:nvGrpSpPr>
        <p:grpSpPr bwMode="auto">
          <a:xfrm>
            <a:off x="4238625" y="4446588"/>
            <a:ext cx="547688" cy="153987"/>
            <a:chOff x="3690937" y="3170337"/>
            <a:chExt cx="547688" cy="153889"/>
          </a:xfrm>
        </p:grpSpPr>
        <p:cxnSp>
          <p:nvCxnSpPr>
            <p:cNvPr id="13" name="Connecteur droit 12"/>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83" name="Groupe 14"/>
          <p:cNvGrpSpPr>
            <a:grpSpLocks/>
          </p:cNvGrpSpPr>
          <p:nvPr/>
        </p:nvGrpSpPr>
        <p:grpSpPr bwMode="auto">
          <a:xfrm>
            <a:off x="6064250" y="3302000"/>
            <a:ext cx="547688" cy="153988"/>
            <a:chOff x="3690937" y="3170337"/>
            <a:chExt cx="547688" cy="153889"/>
          </a:xfrm>
        </p:grpSpPr>
        <p:cxnSp>
          <p:nvCxnSpPr>
            <p:cNvPr id="16" name="Connecteur droit 15"/>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84" name="Groupe 17"/>
          <p:cNvGrpSpPr>
            <a:grpSpLocks/>
          </p:cNvGrpSpPr>
          <p:nvPr/>
        </p:nvGrpSpPr>
        <p:grpSpPr bwMode="auto">
          <a:xfrm>
            <a:off x="5516563" y="4448175"/>
            <a:ext cx="547687" cy="153988"/>
            <a:chOff x="3690937" y="3170337"/>
            <a:chExt cx="547688" cy="153889"/>
          </a:xfrm>
        </p:grpSpPr>
        <p:cxnSp>
          <p:nvCxnSpPr>
            <p:cNvPr id="19" name="Connecteur droit 18"/>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85" name="Groupe 20"/>
          <p:cNvGrpSpPr>
            <a:grpSpLocks/>
          </p:cNvGrpSpPr>
          <p:nvPr/>
        </p:nvGrpSpPr>
        <p:grpSpPr bwMode="auto">
          <a:xfrm>
            <a:off x="8358188" y="3302000"/>
            <a:ext cx="547687" cy="153988"/>
            <a:chOff x="3690937" y="3170337"/>
            <a:chExt cx="547688" cy="153889"/>
          </a:xfrm>
        </p:grpSpPr>
        <p:cxnSp>
          <p:nvCxnSpPr>
            <p:cNvPr id="22" name="Connecteur droit 21"/>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86" name="Groupe 23"/>
          <p:cNvGrpSpPr>
            <a:grpSpLocks/>
          </p:cNvGrpSpPr>
          <p:nvPr/>
        </p:nvGrpSpPr>
        <p:grpSpPr bwMode="auto">
          <a:xfrm>
            <a:off x="8382000" y="4446588"/>
            <a:ext cx="547688" cy="153987"/>
            <a:chOff x="3690937" y="3170337"/>
            <a:chExt cx="547688" cy="153889"/>
          </a:xfrm>
        </p:grpSpPr>
        <p:cxnSp>
          <p:nvCxnSpPr>
            <p:cNvPr id="25" name="Connecteur droit 24"/>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ZoneTexte 26"/>
          <p:cNvSpPr txBox="1"/>
          <p:nvPr/>
        </p:nvSpPr>
        <p:spPr>
          <a:xfrm>
            <a:off x="41814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28" name="ZoneTexte 27"/>
          <p:cNvSpPr txBox="1"/>
          <p:nvPr/>
        </p:nvSpPr>
        <p:spPr>
          <a:xfrm>
            <a:off x="59721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29" name="ZoneTexte 28"/>
          <p:cNvSpPr txBox="1"/>
          <p:nvPr/>
        </p:nvSpPr>
        <p:spPr>
          <a:xfrm>
            <a:off x="7772400"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6</a:t>
            </a:r>
          </a:p>
        </p:txBody>
      </p:sp>
      <p:sp>
        <p:nvSpPr>
          <p:cNvPr id="34" name="Ellipse 33"/>
          <p:cNvSpPr/>
          <p:nvPr/>
        </p:nvSpPr>
        <p:spPr>
          <a:xfrm>
            <a:off x="7743825" y="4800600"/>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1395" name="Groupe 78855"/>
          <p:cNvGrpSpPr>
            <a:grpSpLocks/>
          </p:cNvGrpSpPr>
          <p:nvPr/>
        </p:nvGrpSpPr>
        <p:grpSpPr bwMode="auto">
          <a:xfrm>
            <a:off x="7551738" y="4892675"/>
            <a:ext cx="133350" cy="134938"/>
            <a:chOff x="7520942" y="4735753"/>
            <a:chExt cx="133349" cy="134095"/>
          </a:xfrm>
        </p:grpSpPr>
        <p:cxnSp>
          <p:nvCxnSpPr>
            <p:cNvPr id="45" name="Connecteur droit 44"/>
            <p:cNvCxnSpPr/>
            <p:nvPr/>
          </p:nvCxnSpPr>
          <p:spPr>
            <a:xfrm flipV="1">
              <a:off x="7520942" y="4735753"/>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7535229" y="4735753"/>
              <a:ext cx="119062"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ZoneTexte 54"/>
          <p:cNvSpPr txBox="1"/>
          <p:nvPr/>
        </p:nvSpPr>
        <p:spPr>
          <a:xfrm>
            <a:off x="4281488" y="5735638"/>
            <a:ext cx="1112837" cy="338137"/>
          </a:xfrm>
          <a:prstGeom prst="rect">
            <a:avLst/>
          </a:prstGeom>
          <a:noFill/>
        </p:spPr>
        <p:txBody>
          <a:bodyPr>
            <a:spAutoFit/>
          </a:bodyPr>
          <a:lstStyle/>
          <a:p>
            <a:pPr algn="ctr" defTabSz="449263" fontAlgn="base">
              <a:spcBef>
                <a:spcPct val="0"/>
              </a:spcBef>
              <a:spcAft>
                <a:spcPct val="0"/>
              </a:spcAft>
              <a:defRPr/>
            </a:pPr>
            <a:r>
              <a:rPr lang="en-US" sz="1600" b="1" dirty="0">
                <a:solidFill>
                  <a:srgbClr val="000000"/>
                </a:solidFill>
                <a:ea typeface="Microsoft YaHei" pitchFamily="34" charset="-122"/>
              </a:rPr>
              <a:t>1.1.3</a:t>
            </a:r>
          </a:p>
        </p:txBody>
      </p:sp>
      <p:sp>
        <p:nvSpPr>
          <p:cNvPr id="48" name="ZoneTexte 47"/>
          <p:cNvSpPr txBox="1"/>
          <p:nvPr/>
        </p:nvSpPr>
        <p:spPr>
          <a:xfrm>
            <a:off x="7902575" y="517683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134168" name="ZoneTexte 56"/>
          <p:cNvSpPr txBox="1">
            <a:spLocks noChangeArrowheads="1"/>
          </p:cNvSpPr>
          <p:nvPr/>
        </p:nvSpPr>
        <p:spPr bwMode="auto">
          <a:xfrm>
            <a:off x="-142875" y="1219200"/>
            <a:ext cx="949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400" b="1" smtClean="0">
                <a:solidFill>
                  <a:srgbClr val="000000"/>
                </a:solidFill>
                <a:ea typeface="Microsoft YaHei" pitchFamily="34" charset="-122"/>
              </a:rPr>
              <a:t>CUSTOMER’S CONCERNS </a:t>
            </a:r>
            <a:r>
              <a:rPr lang="fr-FR" altLang="fr-FR" sz="1400" b="1" u="sng" smtClean="0">
                <a:solidFill>
                  <a:srgbClr val="000000"/>
                </a:solidFill>
                <a:ea typeface="Microsoft YaHei" pitchFamily="34" charset="-122"/>
              </a:rPr>
              <a:t>IN LINE </a:t>
            </a:r>
            <a:r>
              <a:rPr lang="fr-FR" altLang="fr-FR" sz="1400" b="1" smtClean="0">
                <a:solidFill>
                  <a:srgbClr val="000000"/>
                </a:solidFill>
                <a:ea typeface="Microsoft YaHei" pitchFamily="34" charset="-122"/>
              </a:rPr>
              <a:t>WITH SKINCOPE &amp; BA ANALYSIS RESULTS </a:t>
            </a:r>
          </a:p>
          <a:p>
            <a:pPr algn="ctr" defTabSz="449263" fontAlgn="base">
              <a:spcBef>
                <a:spcPct val="0"/>
              </a:spcBef>
              <a:spcAft>
                <a:spcPct val="0"/>
              </a:spcAft>
            </a:pPr>
            <a:r>
              <a:rPr lang="fr-FR" altLang="fr-FR" sz="1400" b="1" smtClean="0">
                <a:solidFill>
                  <a:srgbClr val="000000"/>
                </a:solidFill>
                <a:ea typeface="Microsoft YaHei" pitchFamily="34" charset="-122"/>
                <a:sym typeface="Wingdings" pitchFamily="2" charset="2"/>
              </a:rPr>
              <a:t> 1 PROFILE PROPOSAL</a:t>
            </a:r>
            <a:endParaRPr lang="fr-FR" altLang="fr-FR" sz="1400" b="1" smtClean="0">
              <a:solidFill>
                <a:srgbClr val="000000"/>
              </a:solidFill>
              <a:ea typeface="Microsoft YaHei" pitchFamily="34" charset="-122"/>
            </a:endParaRPr>
          </a:p>
        </p:txBody>
      </p:sp>
      <p:sp>
        <p:nvSpPr>
          <p:cNvPr id="42" name="Rectangle 41"/>
          <p:cNvSpPr/>
          <p:nvPr/>
        </p:nvSpPr>
        <p:spPr>
          <a:xfrm>
            <a:off x="1765300" y="4360069"/>
            <a:ext cx="533400" cy="40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43" name="Rectangle 42"/>
          <p:cNvSpPr/>
          <p:nvPr/>
        </p:nvSpPr>
        <p:spPr>
          <a:xfrm>
            <a:off x="1765300" y="4759166"/>
            <a:ext cx="1597025" cy="238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Tree>
    <p:extLst>
      <p:ext uri="{BB962C8B-B14F-4D97-AF65-F5344CB8AC3E}">
        <p14:creationId xmlns:p14="http://schemas.microsoft.com/office/powerpoint/2010/main" val="29758761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01381"/>
                                        </p:tgtEl>
                                        <p:attrNameLst>
                                          <p:attrName>style.visibility</p:attrName>
                                        </p:attrNameLst>
                                      </p:cBhvr>
                                      <p:to>
                                        <p:strVal val="visible"/>
                                      </p:to>
                                    </p:set>
                                    <p:animEffect transition="in" filter="fade">
                                      <p:cBhvr>
                                        <p:cTn id="20" dur="500"/>
                                        <p:tgtEl>
                                          <p:spTgt spid="101381"/>
                                        </p:tgtEl>
                                      </p:cBhvr>
                                    </p:animEffect>
                                  </p:childTnLst>
                                </p:cTn>
                              </p:par>
                              <p:par>
                                <p:cTn id="21" presetID="10" presetClass="entr" presetSubtype="0" fill="hold" nodeType="withEffect">
                                  <p:stCondLst>
                                    <p:cond delay="0"/>
                                  </p:stCondLst>
                                  <p:childTnLst>
                                    <p:set>
                                      <p:cBhvr>
                                        <p:cTn id="22" dur="1" fill="hold">
                                          <p:stCondLst>
                                            <p:cond delay="0"/>
                                          </p:stCondLst>
                                        </p:cTn>
                                        <p:tgtEl>
                                          <p:spTgt spid="101382"/>
                                        </p:tgtEl>
                                        <p:attrNameLst>
                                          <p:attrName>style.visibility</p:attrName>
                                        </p:attrNameLst>
                                      </p:cBhvr>
                                      <p:to>
                                        <p:strVal val="visible"/>
                                      </p:to>
                                    </p:set>
                                    <p:animEffect transition="in" filter="fade">
                                      <p:cBhvr>
                                        <p:cTn id="23" dur="500"/>
                                        <p:tgtEl>
                                          <p:spTgt spid="101382"/>
                                        </p:tgtEl>
                                      </p:cBhvr>
                                    </p:animEffect>
                                  </p:childTnLst>
                                </p:cTn>
                              </p:par>
                              <p:par>
                                <p:cTn id="24" presetID="10" presetClass="entr" presetSubtype="0" fill="hold" nodeType="withEffect">
                                  <p:stCondLst>
                                    <p:cond delay="0"/>
                                  </p:stCondLst>
                                  <p:childTnLst>
                                    <p:set>
                                      <p:cBhvr>
                                        <p:cTn id="25" dur="1" fill="hold">
                                          <p:stCondLst>
                                            <p:cond delay="0"/>
                                          </p:stCondLst>
                                        </p:cTn>
                                        <p:tgtEl>
                                          <p:spTgt spid="101383"/>
                                        </p:tgtEl>
                                        <p:attrNameLst>
                                          <p:attrName>style.visibility</p:attrName>
                                        </p:attrNameLst>
                                      </p:cBhvr>
                                      <p:to>
                                        <p:strVal val="visible"/>
                                      </p:to>
                                    </p:set>
                                    <p:animEffect transition="in" filter="fade">
                                      <p:cBhvr>
                                        <p:cTn id="26" dur="500"/>
                                        <p:tgtEl>
                                          <p:spTgt spid="101383"/>
                                        </p:tgtEl>
                                      </p:cBhvr>
                                    </p:animEffect>
                                  </p:childTnLst>
                                </p:cTn>
                              </p:par>
                              <p:par>
                                <p:cTn id="27" presetID="10" presetClass="entr" presetSubtype="0" fill="hold" nodeType="withEffect">
                                  <p:stCondLst>
                                    <p:cond delay="0"/>
                                  </p:stCondLst>
                                  <p:childTnLst>
                                    <p:set>
                                      <p:cBhvr>
                                        <p:cTn id="28" dur="1" fill="hold">
                                          <p:stCondLst>
                                            <p:cond delay="0"/>
                                          </p:stCondLst>
                                        </p:cTn>
                                        <p:tgtEl>
                                          <p:spTgt spid="101384"/>
                                        </p:tgtEl>
                                        <p:attrNameLst>
                                          <p:attrName>style.visibility</p:attrName>
                                        </p:attrNameLst>
                                      </p:cBhvr>
                                      <p:to>
                                        <p:strVal val="visible"/>
                                      </p:to>
                                    </p:set>
                                    <p:animEffect transition="in" filter="fade">
                                      <p:cBhvr>
                                        <p:cTn id="29" dur="500"/>
                                        <p:tgtEl>
                                          <p:spTgt spid="101384"/>
                                        </p:tgtEl>
                                      </p:cBhvr>
                                    </p:animEffect>
                                  </p:childTnLst>
                                </p:cTn>
                              </p:par>
                              <p:par>
                                <p:cTn id="30" presetID="10" presetClass="entr" presetSubtype="0" fill="hold" nodeType="withEffect">
                                  <p:stCondLst>
                                    <p:cond delay="0"/>
                                  </p:stCondLst>
                                  <p:childTnLst>
                                    <p:set>
                                      <p:cBhvr>
                                        <p:cTn id="31" dur="1" fill="hold">
                                          <p:stCondLst>
                                            <p:cond delay="0"/>
                                          </p:stCondLst>
                                        </p:cTn>
                                        <p:tgtEl>
                                          <p:spTgt spid="101386"/>
                                        </p:tgtEl>
                                        <p:attrNameLst>
                                          <p:attrName>style.visibility</p:attrName>
                                        </p:attrNameLst>
                                      </p:cBhvr>
                                      <p:to>
                                        <p:strVal val="visible"/>
                                      </p:to>
                                    </p:set>
                                    <p:animEffect transition="in" filter="fade">
                                      <p:cBhvr>
                                        <p:cTn id="32" dur="500"/>
                                        <p:tgtEl>
                                          <p:spTgt spid="101386"/>
                                        </p:tgtEl>
                                      </p:cBhvr>
                                    </p:animEffect>
                                  </p:childTnLst>
                                </p:cTn>
                              </p:par>
                              <p:par>
                                <p:cTn id="33" presetID="10" presetClass="entr" presetSubtype="0" fill="hold" nodeType="withEffect">
                                  <p:stCondLst>
                                    <p:cond delay="0"/>
                                  </p:stCondLst>
                                  <p:childTnLst>
                                    <p:set>
                                      <p:cBhvr>
                                        <p:cTn id="34" dur="1" fill="hold">
                                          <p:stCondLst>
                                            <p:cond delay="0"/>
                                          </p:stCondLst>
                                        </p:cTn>
                                        <p:tgtEl>
                                          <p:spTgt spid="101385"/>
                                        </p:tgtEl>
                                        <p:attrNameLst>
                                          <p:attrName>style.visibility</p:attrName>
                                        </p:attrNameLst>
                                      </p:cBhvr>
                                      <p:to>
                                        <p:strVal val="visible"/>
                                      </p:to>
                                    </p:set>
                                    <p:animEffect transition="in" filter="fade">
                                      <p:cBhvr>
                                        <p:cTn id="35" dur="500"/>
                                        <p:tgtEl>
                                          <p:spTgt spid="10138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ntr" presetSubtype="0" fill="hold" nodeType="clickEffect">
                                  <p:stCondLst>
                                    <p:cond delay="0"/>
                                  </p:stCondLst>
                                  <p:childTnLst>
                                    <p:set>
                                      <p:cBhvr>
                                        <p:cTn id="50" dur="1" fill="hold">
                                          <p:stCondLst>
                                            <p:cond delay="0"/>
                                          </p:stCondLst>
                                        </p:cTn>
                                        <p:tgtEl>
                                          <p:spTgt spid="101395"/>
                                        </p:tgtEl>
                                        <p:attrNameLst>
                                          <p:attrName>style.visibility</p:attrName>
                                        </p:attrNameLst>
                                      </p:cBhvr>
                                      <p:to>
                                        <p:strVal val="visible"/>
                                      </p:to>
                                    </p:set>
                                    <p:animEffect transition="in" filter="fade">
                                      <p:cBhvr>
                                        <p:cTn id="51" dur="500"/>
                                        <p:tgtEl>
                                          <p:spTgt spid="10139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500"/>
                                        <p:tgtEl>
                                          <p:spTgt spid="3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fade">
                                      <p:cBhvr>
                                        <p:cTn id="6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P spid="28" grpId="0"/>
      <p:bldP spid="29" grpId="0"/>
      <p:bldP spid="34" grpId="0" animBg="1"/>
      <p:bldP spid="55" grpId="0"/>
      <p:bldP spid="48" grpId="0"/>
      <p:bldP spid="42" grpId="0" animBg="1"/>
      <p:bldP spid="4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68760"/>
            <a:ext cx="9036496" cy="4832092"/>
          </a:xfrm>
          <a:prstGeom prst="rect">
            <a:avLst/>
          </a:prstGeom>
        </p:spPr>
        <p:txBody>
          <a:bodyPr wrap="square">
            <a:spAutoFit/>
          </a:bodyPr>
          <a:lstStyle/>
          <a:p>
            <a:pPr algn="just"/>
            <a:r>
              <a:rPr lang="en-US" altLang="fr-FR" sz="1400" dirty="0" smtClean="0">
                <a:latin typeface="Century Gothic" pitchFamily="34" charset="0"/>
              </a:rPr>
              <a:t>Madam, I have taken note that </a:t>
            </a:r>
            <a:r>
              <a:rPr lang="en-US" altLang="fr-FR" sz="1400" b="1" dirty="0" smtClean="0">
                <a:latin typeface="Century Gothic" pitchFamily="34" charset="0"/>
              </a:rPr>
              <a:t>your main concern today is treating your </a:t>
            </a:r>
            <a:r>
              <a:rPr lang="en-US" altLang="fr-FR" sz="1400" b="1" u="sng" dirty="0" smtClean="0">
                <a:latin typeface="Century Gothic" pitchFamily="34" charset="0"/>
              </a:rPr>
              <a:t>dark spots. </a:t>
            </a:r>
          </a:p>
          <a:p>
            <a:pPr algn="just"/>
            <a:r>
              <a:rPr lang="en-US" altLang="fr-FR" sz="1400" dirty="0" smtClean="0">
                <a:latin typeface="Century Gothic" pitchFamily="34" charset="0"/>
              </a:rPr>
              <a:t>The results of the clinical diagnosis, using the skin profiler assessment and my own expert evaluation </a:t>
            </a:r>
            <a:r>
              <a:rPr lang="en-US" altLang="fr-FR" sz="1400" b="1" dirty="0" smtClean="0">
                <a:latin typeface="Century Gothic" pitchFamily="34" charset="0"/>
              </a:rPr>
              <a:t>confirm this.</a:t>
            </a:r>
          </a:p>
          <a:p>
            <a:pPr algn="just"/>
            <a:endParaRPr lang="en-US" altLang="fr-FR" sz="1400" dirty="0" smtClean="0">
              <a:latin typeface="Century Gothic" pitchFamily="34" charset="0"/>
            </a:endParaRPr>
          </a:p>
          <a:p>
            <a:pPr algn="just"/>
            <a:r>
              <a:rPr lang="en-US" altLang="fr-FR" sz="1400" dirty="0" smtClean="0">
                <a:latin typeface="Century Gothic" pitchFamily="34" charset="0"/>
              </a:rPr>
              <a:t>Consequently, your clinical recommendation from </a:t>
            </a:r>
            <a:r>
              <a:rPr lang="en-US" altLang="fr-FR" sz="1400" dirty="0" err="1" smtClean="0">
                <a:latin typeface="Century Gothic" pitchFamily="34" charset="0"/>
              </a:rPr>
              <a:t>Laclinic-Montreux</a:t>
            </a:r>
            <a:r>
              <a:rPr lang="en-US" altLang="fr-FR" sz="1400" dirty="0" smtClean="0">
                <a:latin typeface="Century Gothic" pitchFamily="34" charset="0"/>
              </a:rPr>
              <a:t> would be a </a:t>
            </a:r>
            <a:r>
              <a:rPr lang="en-US" altLang="fr-FR" sz="1400" b="1" dirty="0" smtClean="0">
                <a:latin typeface="Century Gothic" pitchFamily="34" charset="0"/>
              </a:rPr>
              <a:t>1.1.3 radical profile, mainly targeting dark spots and </a:t>
            </a:r>
            <a:r>
              <a:rPr lang="en-US" altLang="fr-FR" sz="1400" b="1" dirty="0" err="1" smtClean="0">
                <a:latin typeface="Century Gothic" pitchFamily="34" charset="0"/>
              </a:rPr>
              <a:t>dyschromia</a:t>
            </a:r>
            <a:r>
              <a:rPr lang="en-US" altLang="fr-FR" sz="1400" b="1" dirty="0" smtClean="0">
                <a:latin typeface="Century Gothic" pitchFamily="34" charset="0"/>
              </a:rPr>
              <a:t> (TONE) </a:t>
            </a:r>
            <a:r>
              <a:rPr lang="en-US" altLang="fr-FR" sz="1400" dirty="0" smtClean="0">
                <a:latin typeface="Century Gothic" pitchFamily="34" charset="0"/>
              </a:rPr>
              <a:t>and on a lesser note, the other two criteria for perfect skin, i.e.  SUBSTANCE and TEXTURE.</a:t>
            </a:r>
          </a:p>
          <a:p>
            <a:pPr algn="just"/>
            <a:r>
              <a:rPr lang="en-US" altLang="fr-FR" sz="1400" dirty="0" smtClean="0">
                <a:latin typeface="Century Gothic" pitchFamily="34" charset="0"/>
              </a:rPr>
              <a:t>Your made-to-measure serum would contain </a:t>
            </a:r>
            <a:r>
              <a:rPr lang="en-US" altLang="fr-FR" sz="1400" b="1" dirty="0" smtClean="0">
                <a:latin typeface="Century Gothic" pitchFamily="34" charset="0"/>
              </a:rPr>
              <a:t>3 powerful active ingredients that target your dark spots. </a:t>
            </a:r>
            <a:r>
              <a:rPr lang="en-US" altLang="fr-FR" sz="1400" dirty="0" smtClean="0">
                <a:latin typeface="Century Gothic" pitchFamily="34" charset="0"/>
              </a:rPr>
              <a:t>Moreover, as already stated, in all cases, the product would also treat your skin texture (surface irregularities, dilated pores) (1 active ingredient) as well as your skin substance (wrinkles, loss of firmness) (1 active ingredient).</a:t>
            </a:r>
          </a:p>
          <a:p>
            <a:pPr algn="just"/>
            <a:endParaRPr lang="en-US" altLang="fr-FR" sz="1400" dirty="0" smtClean="0">
              <a:latin typeface="Century Gothic" pitchFamily="34" charset="0"/>
            </a:endParaRPr>
          </a:p>
          <a:p>
            <a:pPr algn="just"/>
            <a:r>
              <a:rPr lang="en-US" altLang="fr-FR" sz="1400" i="1" dirty="0" smtClean="0">
                <a:latin typeface="Century Gothic" pitchFamily="34" charset="0"/>
              </a:rPr>
              <a:t>More information on each active ingredient contained in the 1.1.3 dose and on the texture may be found in the technical data sheet.</a:t>
            </a:r>
          </a:p>
          <a:p>
            <a:pPr algn="just"/>
            <a:endParaRPr lang="en-US" altLang="fr-FR" sz="1400" dirty="0" smtClean="0">
              <a:latin typeface="Century Gothic" pitchFamily="34" charset="0"/>
            </a:endParaRPr>
          </a:p>
          <a:p>
            <a:pPr algn="just"/>
            <a:r>
              <a:rPr lang="en-US" altLang="fr-FR" sz="1400" b="1" dirty="0" smtClean="0">
                <a:latin typeface="Century Gothic" pitchFamily="34" charset="0"/>
              </a:rPr>
              <a:t>Does this made-to-measure solution meet your needs and expectations?</a:t>
            </a:r>
          </a:p>
          <a:p>
            <a:pPr algn="just"/>
            <a:endParaRPr lang="en-US" altLang="fr-FR" sz="1400" dirty="0" smtClean="0">
              <a:latin typeface="Century Gothic" pitchFamily="34" charset="0"/>
            </a:endParaRPr>
          </a:p>
          <a:p>
            <a:pPr algn="just"/>
            <a:r>
              <a:rPr lang="en-US" altLang="fr-FR" sz="1400" b="1" dirty="0" smtClean="0">
                <a:latin typeface="Century Gothic" pitchFamily="34" charset="0"/>
              </a:rPr>
              <a:t>Yes</a:t>
            </a:r>
            <a:r>
              <a:rPr lang="en-US" altLang="fr-FR" sz="1400" b="1" dirty="0" smtClean="0">
                <a:latin typeface="Century Gothic" pitchFamily="34" charset="0"/>
                <a:sym typeface="Wingdings" pitchFamily="2" charset="2"/>
              </a:rPr>
              <a:t> </a:t>
            </a:r>
            <a:r>
              <a:rPr lang="en-US" altLang="fr-FR" sz="1400" dirty="0" smtClean="0">
                <a:latin typeface="Century Gothic" pitchFamily="34" charset="0"/>
                <a:sym typeface="Wingdings" pitchFamily="2" charset="2"/>
              </a:rPr>
              <a:t>fill out the 'YOUR MADE-TO-MEASURE SERUM' section on the prescription, and then add complementary products to the right-hand side in order to recommend a complete skincare routine for your client.</a:t>
            </a:r>
            <a:endParaRPr lang="en-US" altLang="fr-FR" sz="1400" dirty="0" smtClean="0">
              <a:latin typeface="Century Gothic" pitchFamily="34" charset="0"/>
            </a:endParaRPr>
          </a:p>
          <a:p>
            <a:pPr algn="just"/>
            <a:r>
              <a:rPr lang="en-US" altLang="fr-FR" sz="1400" b="1" dirty="0" smtClean="0">
                <a:latin typeface="Century Gothic" pitchFamily="34" charset="0"/>
              </a:rPr>
              <a:t>No </a:t>
            </a:r>
            <a:r>
              <a:rPr lang="en-US" altLang="fr-FR" sz="1400" b="1" dirty="0" smtClean="0">
                <a:latin typeface="Century Gothic" pitchFamily="34" charset="0"/>
                <a:sym typeface="Wingdings" pitchFamily="2" charset="2"/>
              </a:rPr>
              <a:t> </a:t>
            </a:r>
            <a:r>
              <a:rPr lang="en-US" altLang="fr-FR" sz="1400" dirty="0" smtClean="0">
                <a:latin typeface="Century Gothic" pitchFamily="34" charset="0"/>
                <a:sym typeface="Wingdings" pitchFamily="2" charset="2"/>
              </a:rPr>
              <a:t>try to understand why and then suggest another profile that corresponds to the client's needs and expectations.</a:t>
            </a:r>
            <a:endParaRPr lang="en-US" altLang="fr-FR" sz="1400" dirty="0">
              <a:latin typeface="Century Gothic" pitchFamily="34" charset="0"/>
            </a:endParaRPr>
          </a:p>
        </p:txBody>
      </p:sp>
    </p:spTree>
    <p:extLst>
      <p:ext uri="{BB962C8B-B14F-4D97-AF65-F5344CB8AC3E}">
        <p14:creationId xmlns:p14="http://schemas.microsoft.com/office/powerpoint/2010/main" val="3132427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3"/>
          <p:cNvSpPr txBox="1">
            <a:spLocks noChangeArrowheads="1"/>
          </p:cNvSpPr>
          <p:nvPr/>
        </p:nvSpPr>
        <p:spPr bwMode="auto">
          <a:xfrm>
            <a:off x="1295400" y="115888"/>
            <a:ext cx="65532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200" dirty="0">
                <a:solidFill>
                  <a:srgbClr val="000000"/>
                </a:solidFill>
              </a:rPr>
              <a:t>Re-PLASTY PRESCRIPTION CLINICAL DIAGNOSIS</a:t>
            </a:r>
          </a:p>
          <a:p>
            <a:pPr algn="ctr" defTabSz="449263" eaLnBrk="0" fontAlgn="base" hangingPunct="0">
              <a:spcBef>
                <a:spcPct val="0"/>
              </a:spcBef>
              <a:spcAft>
                <a:spcPct val="0"/>
              </a:spcAft>
              <a:buClr>
                <a:srgbClr val="656364"/>
              </a:buClr>
              <a:buSzPct val="100000"/>
            </a:pPr>
            <a:r>
              <a:rPr lang="fr-FR" altLang="fr-FR" sz="1400" dirty="0">
                <a:solidFill>
                  <a:srgbClr val="AFA093"/>
                </a:solidFill>
              </a:rPr>
              <a:t>THE « LACLINIC » CONSULTATION FOR HELENA RUBINSTEIN</a:t>
            </a:r>
          </a:p>
          <a:p>
            <a:pPr algn="ctr" defTabSz="449263" eaLnBrk="0" fontAlgn="base" hangingPunct="0">
              <a:spcBef>
                <a:spcPct val="0"/>
              </a:spcBef>
              <a:spcAft>
                <a:spcPct val="0"/>
              </a:spcAft>
              <a:buClr>
                <a:srgbClr val="656364"/>
              </a:buClr>
              <a:buSzPct val="100000"/>
            </a:pPr>
            <a:endParaRPr lang="fr-FR" altLang="fr-FR" sz="100" dirty="0">
              <a:solidFill>
                <a:srgbClr val="AFA093"/>
              </a:solidFill>
            </a:endParaRPr>
          </a:p>
          <a:p>
            <a:pPr algn="ctr" defTabSz="449263" eaLnBrk="0" fontAlgn="base" hangingPunct="0">
              <a:spcBef>
                <a:spcPct val="0"/>
              </a:spcBef>
              <a:spcAft>
                <a:spcPct val="0"/>
              </a:spcAft>
              <a:buClr>
                <a:srgbClr val="656364"/>
              </a:buClr>
              <a:buSzPct val="100000"/>
            </a:pPr>
            <a:r>
              <a:rPr lang="fr-FR" altLang="fr-FR" sz="1400" b="1" dirty="0">
                <a:solidFill>
                  <a:srgbClr val="AFA093"/>
                </a:solidFill>
              </a:rPr>
              <a:t>IN </a:t>
            </a:r>
            <a:r>
              <a:rPr lang="fr-FR" altLang="fr-FR" b="1" dirty="0">
                <a:solidFill>
                  <a:srgbClr val="AFA093"/>
                </a:solidFill>
              </a:rPr>
              <a:t>3 EASY </a:t>
            </a:r>
            <a:r>
              <a:rPr lang="fr-FR" altLang="fr-FR" sz="1400" b="1" dirty="0">
                <a:solidFill>
                  <a:srgbClr val="AFA093"/>
                </a:solidFill>
              </a:rPr>
              <a:t>STEPS</a:t>
            </a:r>
          </a:p>
        </p:txBody>
      </p:sp>
      <p:sp>
        <p:nvSpPr>
          <p:cNvPr id="6" name="Rectangle 5"/>
          <p:cNvSpPr>
            <a:spLocks noChangeArrowheads="1"/>
          </p:cNvSpPr>
          <p:nvPr/>
        </p:nvSpPr>
        <p:spPr bwMode="auto">
          <a:xfrm>
            <a:off x="3449638" y="5195888"/>
            <a:ext cx="1979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800" dirty="0">
                <a:solidFill>
                  <a:prstClr val="black"/>
                </a:solidFill>
                <a:ea typeface="Microsoft YaHei" pitchFamily="34" charset="-122"/>
              </a:rPr>
              <a:t>SKIN PROFILING ANALYSIS: SUBSTANCE – TEXTURE – TONE</a:t>
            </a:r>
          </a:p>
        </p:txBody>
      </p:sp>
      <p:sp>
        <p:nvSpPr>
          <p:cNvPr id="7" name="Rectangle 18"/>
          <p:cNvSpPr>
            <a:spLocks noChangeArrowheads="1"/>
          </p:cNvSpPr>
          <p:nvPr/>
        </p:nvSpPr>
        <p:spPr bwMode="auto">
          <a:xfrm>
            <a:off x="1270000" y="1647825"/>
            <a:ext cx="1979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1 </a:t>
            </a:r>
          </a:p>
        </p:txBody>
      </p:sp>
      <p:sp>
        <p:nvSpPr>
          <p:cNvPr id="8" name="Rectangle 18"/>
          <p:cNvSpPr>
            <a:spLocks noChangeArrowheads="1"/>
          </p:cNvSpPr>
          <p:nvPr/>
        </p:nvSpPr>
        <p:spPr bwMode="auto">
          <a:xfrm>
            <a:off x="344328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2</a:t>
            </a:r>
          </a:p>
        </p:txBody>
      </p:sp>
      <p:sp>
        <p:nvSpPr>
          <p:cNvPr id="9" name="Rectangle 18"/>
          <p:cNvSpPr>
            <a:spLocks noChangeArrowheads="1"/>
          </p:cNvSpPr>
          <p:nvPr/>
        </p:nvSpPr>
        <p:spPr bwMode="auto">
          <a:xfrm>
            <a:off x="564673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3</a:t>
            </a:r>
          </a:p>
        </p:txBody>
      </p:sp>
      <p:pic>
        <p:nvPicPr>
          <p:cNvPr id="111623" name="Picture 2" descr="G:\DPLI_HELENA_RUBINSTEIN_POWER_Beauty\Service\3. Brand\Service &amp; CRM\Education\07- PHOTOS RETAIL + CABINE\SHOOTING RI 2013 - EXPERIENCE RE PLASTY\PHOTOS RETOUCHEES SANS INCRUSTATION\caucase jpeg bd\DSC_0603.jpg"/>
          <p:cNvPicPr>
            <a:picLocks noChangeAspect="1" noChangeArrowheads="1"/>
          </p:cNvPicPr>
          <p:nvPr/>
        </p:nvPicPr>
        <p:blipFill>
          <a:blip r:embed="rId3" cstate="print">
            <a:extLst>
              <a:ext uri="{28A0092B-C50C-407E-A947-70E740481C1C}">
                <a14:useLocalDpi xmlns:a14="http://schemas.microsoft.com/office/drawing/2010/main" val="0"/>
              </a:ext>
            </a:extLst>
          </a:blip>
          <a:srcRect l="36195" t="3999" r="25929" b="26151"/>
          <a:stretch>
            <a:fillRect/>
          </a:stretch>
        </p:blipFill>
        <p:spPr bwMode="auto">
          <a:xfrm>
            <a:off x="1290638" y="2693988"/>
            <a:ext cx="197961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1349375" y="2243138"/>
            <a:ext cx="1879600"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MIRROR</a:t>
            </a:r>
          </a:p>
        </p:txBody>
      </p:sp>
      <p:pic>
        <p:nvPicPr>
          <p:cNvPr id="111625" name="Picture 3" descr="G:\DPLI_HELENA_RUBINSTEIN_POWER_Beauty\Service\3. Brand\Service &amp; CRM\Education\07- PHOTOS RETAIL + CABINE\SHOOTING RI 2013 - EXPERIENCE RE PLASTY\PHOTOS RETOUCHEES SANS INCRUSTATION\caucase jpeg bd\DSC_0672.jpg"/>
          <p:cNvPicPr>
            <a:picLocks noChangeAspect="1" noChangeArrowheads="1"/>
          </p:cNvPicPr>
          <p:nvPr/>
        </p:nvPicPr>
        <p:blipFill>
          <a:blip r:embed="rId4" cstate="print">
            <a:extLst>
              <a:ext uri="{28A0092B-C50C-407E-A947-70E740481C1C}">
                <a14:useLocalDpi xmlns:a14="http://schemas.microsoft.com/office/drawing/2010/main" val="0"/>
              </a:ext>
            </a:extLst>
          </a:blip>
          <a:srcRect l="17859" t="10846" r="43130" b="17223"/>
          <a:stretch>
            <a:fillRect/>
          </a:stretch>
        </p:blipFill>
        <p:spPr bwMode="auto">
          <a:xfrm>
            <a:off x="3467100" y="2693988"/>
            <a:ext cx="1979613"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ZoneTexte 13"/>
          <p:cNvSpPr txBox="1"/>
          <p:nvPr/>
        </p:nvSpPr>
        <p:spPr>
          <a:xfrm>
            <a:off x="3467100" y="2243138"/>
            <a:ext cx="1878013"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SKIN PROFILER</a:t>
            </a:r>
          </a:p>
        </p:txBody>
      </p:sp>
      <p:sp>
        <p:nvSpPr>
          <p:cNvPr id="15" name="ZoneTexte 14"/>
          <p:cNvSpPr txBox="1"/>
          <p:nvPr/>
        </p:nvSpPr>
        <p:spPr>
          <a:xfrm>
            <a:off x="5572125" y="2170113"/>
            <a:ext cx="2192338" cy="5238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BA MANUAL EVALUATION</a:t>
            </a:r>
          </a:p>
        </p:txBody>
      </p:sp>
      <p:pic>
        <p:nvPicPr>
          <p:cNvPr id="111628" name="Picture 4" descr="G:\DPLI_HELENA_RUBINSTEIN_POWER_Beauty\Service\3. Brand\Service &amp; CRM\Education\07- PHOTOS RETAIL + CABINE\SHOOTING RI 2013 - EXPERIENCE RE PLASTY\PHOTOS RETOUCHEES SANS INCRUSTATION\caucase jpeg bd\DSC_0652.jpg"/>
          <p:cNvPicPr>
            <a:picLocks noChangeAspect="1" noChangeArrowheads="1"/>
          </p:cNvPicPr>
          <p:nvPr/>
        </p:nvPicPr>
        <p:blipFill>
          <a:blip r:embed="rId5" cstate="print">
            <a:extLst>
              <a:ext uri="{28A0092B-C50C-407E-A947-70E740481C1C}">
                <a14:useLocalDpi xmlns:a14="http://schemas.microsoft.com/office/drawing/2010/main" val="0"/>
              </a:ext>
            </a:extLst>
          </a:blip>
          <a:srcRect l="21890" t="6108" r="37563" b="25362"/>
          <a:stretch>
            <a:fillRect/>
          </a:stretch>
        </p:blipFill>
        <p:spPr bwMode="auto">
          <a:xfrm>
            <a:off x="5605463" y="2693988"/>
            <a:ext cx="21288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ccolade ouvrante 16"/>
          <p:cNvSpPr/>
          <p:nvPr/>
        </p:nvSpPr>
        <p:spPr>
          <a:xfrm rot="16200000">
            <a:off x="4371182" y="2380456"/>
            <a:ext cx="287338" cy="67214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449263" fontAlgn="base">
              <a:spcBef>
                <a:spcPct val="0"/>
              </a:spcBef>
              <a:spcAft>
                <a:spcPct val="0"/>
              </a:spcAft>
              <a:defRPr/>
            </a:pPr>
            <a:endParaRPr lang="fr-FR">
              <a:solidFill>
                <a:prstClr val="black"/>
              </a:solidFill>
            </a:endParaRPr>
          </a:p>
        </p:txBody>
      </p:sp>
      <p:sp>
        <p:nvSpPr>
          <p:cNvPr id="19" name="Rectangle 18"/>
          <p:cNvSpPr>
            <a:spLocks noChangeArrowheads="1"/>
          </p:cNvSpPr>
          <p:nvPr/>
        </p:nvSpPr>
        <p:spPr bwMode="auto">
          <a:xfrm>
            <a:off x="1217613" y="5195888"/>
            <a:ext cx="2147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MAIN CONCERN(S) EXPRESSED BY THE CUSTOMER IN FRONT OF THE MIRROR</a:t>
            </a:r>
          </a:p>
        </p:txBody>
      </p:sp>
      <p:sp>
        <p:nvSpPr>
          <p:cNvPr id="20" name="Rectangle 19"/>
          <p:cNvSpPr>
            <a:spLocks noChangeArrowheads="1"/>
          </p:cNvSpPr>
          <p:nvPr/>
        </p:nvSpPr>
        <p:spPr bwMode="auto">
          <a:xfrm>
            <a:off x="5722938" y="5157788"/>
            <a:ext cx="1916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SPECIFIC GESTURES, LIGHTING MAGNIFYING DEVICE, SKIN AGEING ATLAS</a:t>
            </a:r>
          </a:p>
        </p:txBody>
      </p:sp>
      <p:sp>
        <p:nvSpPr>
          <p:cNvPr id="22" name="ZoneTexte 21"/>
          <p:cNvSpPr txBox="1"/>
          <p:nvPr/>
        </p:nvSpPr>
        <p:spPr>
          <a:xfrm>
            <a:off x="2586038" y="5948363"/>
            <a:ext cx="4119562" cy="369887"/>
          </a:xfrm>
          <a:prstGeom prst="rect">
            <a:avLst/>
          </a:prstGeom>
          <a:noFill/>
        </p:spPr>
        <p:txBody>
          <a:bodyPr>
            <a:spAutoFit/>
          </a:bodyPr>
          <a:lstStyle/>
          <a:p>
            <a:pPr defTabSz="449263" fontAlgn="base">
              <a:spcBef>
                <a:spcPct val="0"/>
              </a:spcBef>
              <a:spcAft>
                <a:spcPct val="0"/>
              </a:spcAft>
              <a:defRPr/>
            </a:pPr>
            <a:r>
              <a:rPr lang="fr-FR" dirty="0">
                <a:solidFill>
                  <a:srgbClr val="000000"/>
                </a:solidFill>
                <a:ea typeface="Microsoft YaHei" pitchFamily="34" charset="-122"/>
              </a:rPr>
              <a:t>PROFILE DETERMINED BY THE BA</a:t>
            </a:r>
          </a:p>
        </p:txBody>
      </p:sp>
      <p:sp>
        <p:nvSpPr>
          <p:cNvPr id="26" name="Rectangle 6"/>
          <p:cNvSpPr>
            <a:spLocks noChangeArrowheads="1"/>
          </p:cNvSpPr>
          <p:nvPr/>
        </p:nvSpPr>
        <p:spPr bwMode="auto">
          <a:xfrm>
            <a:off x="34925" y="1285875"/>
            <a:ext cx="69119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p>
            <a:pPr defTabSz="449263" fontAlgn="base">
              <a:lnSpc>
                <a:spcPct val="120000"/>
              </a:lnSpc>
              <a:spcBef>
                <a:spcPct val="0"/>
              </a:spcBef>
              <a:spcAft>
                <a:spcPct val="0"/>
              </a:spcAft>
              <a:defRPr/>
            </a:pPr>
            <a:r>
              <a:rPr lang="en-US" sz="1200" b="1" dirty="0">
                <a:solidFill>
                  <a:srgbClr val="000000"/>
                </a:solidFill>
                <a:ea typeface="Microsoft YaHei" pitchFamily="34" charset="-122"/>
                <a:cs typeface="Calibri" pitchFamily="34" charset="0"/>
              </a:rPr>
              <a:t>THE COSMETIC REPLICATION OF THE CLINICAL DIAGNOSIS MADE BY Dr. PFULG </a:t>
            </a:r>
            <a:endParaRPr lang="fr-FR" sz="1100" b="1" dirty="0">
              <a:solidFill>
                <a:srgbClr val="000000"/>
              </a:solidFill>
              <a:ea typeface="Microsoft YaHei" pitchFamily="34" charset="-122"/>
              <a:cs typeface="Calibri" pitchFamily="34" charset="0"/>
            </a:endParaRPr>
          </a:p>
        </p:txBody>
      </p:sp>
      <p:sp>
        <p:nvSpPr>
          <p:cNvPr id="111634" name="Rectangle 6"/>
          <p:cNvSpPr>
            <a:spLocks noChangeArrowheads="1"/>
          </p:cNvSpPr>
          <p:nvPr/>
        </p:nvSpPr>
        <p:spPr bwMode="auto">
          <a:xfrm>
            <a:off x="1290638" y="2166938"/>
            <a:ext cx="1979612" cy="34163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sp>
        <p:nvSpPr>
          <p:cNvPr id="4" name="Rectangle 3"/>
          <p:cNvSpPr/>
          <p:nvPr/>
        </p:nvSpPr>
        <p:spPr>
          <a:xfrm>
            <a:off x="3467100" y="2166938"/>
            <a:ext cx="1979613" cy="3416300"/>
          </a:xfrm>
          <a:prstGeom prst="rect">
            <a:avLst/>
          </a:prstGeom>
          <a:noFill/>
          <a:ln w="19050" cap="flat" cmpd="sng" algn="ctr">
            <a:solidFill>
              <a:srgbClr val="AFA093"/>
            </a:solidFill>
            <a:prstDash val="solid"/>
          </a:ln>
          <a:effectLst/>
        </p:spPr>
        <p:txBody>
          <a:bodyPr anchor="ctr"/>
          <a:lstStyle/>
          <a:p>
            <a:pPr algn="ctr" defTabSz="449263" fontAlgn="base">
              <a:spcBef>
                <a:spcPct val="0"/>
              </a:spcBef>
              <a:spcAft>
                <a:spcPct val="0"/>
              </a:spcAft>
              <a:defRPr/>
            </a:pPr>
            <a:endParaRPr lang="fr-FR" kern="0">
              <a:solidFill>
                <a:srgbClr val="FFFFFF"/>
              </a:solidFill>
              <a:latin typeface="Arial" pitchFamily="34" charset="0"/>
              <a:ea typeface="Microsoft YaHei" pitchFamily="34" charset="-122"/>
            </a:endParaRPr>
          </a:p>
        </p:txBody>
      </p:sp>
      <p:sp>
        <p:nvSpPr>
          <p:cNvPr id="111636" name="Rectangle 6"/>
          <p:cNvSpPr>
            <a:spLocks noChangeArrowheads="1"/>
          </p:cNvSpPr>
          <p:nvPr/>
        </p:nvSpPr>
        <p:spPr bwMode="auto">
          <a:xfrm>
            <a:off x="5605463" y="2166938"/>
            <a:ext cx="2128837" cy="3427412"/>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pic>
        <p:nvPicPr>
          <p:cNvPr id="111637" name="Picture 5"/>
          <p:cNvPicPr>
            <a:picLocks noChangeAspect="1" noChangeArrowheads="1"/>
          </p:cNvPicPr>
          <p:nvPr/>
        </p:nvPicPr>
        <p:blipFill>
          <a:blip r:embed="rId6">
            <a:extLst>
              <a:ext uri="{28A0092B-C50C-407E-A947-70E740481C1C}">
                <a14:useLocalDpi xmlns:a14="http://schemas.microsoft.com/office/drawing/2010/main" val="0"/>
              </a:ext>
            </a:extLst>
          </a:blip>
          <a:srcRect l="3796" t="12041" r="2190" b="1707"/>
          <a:stretch>
            <a:fillRect/>
          </a:stretch>
        </p:blipFill>
        <p:spPr bwMode="auto">
          <a:xfrm>
            <a:off x="6954838" y="4340225"/>
            <a:ext cx="1619250" cy="804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1638" name="Picture 2" descr="Loupe avec lampe Rectangle ">
            <a:hlinkClick r:id="rId7" tooltip="Loupe avec lampe Rectangle "/>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62850" y="4972050"/>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9" name="Picture 3" descr="G:\DPLI_HELENA_RUBINSTEIN_POWER_Beauty\Service\3. Brand\Service &amp; CRM\Education\01- SKINCARE\Re-PLASTY\Re-PLASTY PRESCRIPTION 2014\TRAINING EN COURS\Visuel Antoine\Diagnostic0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1250" y="1622425"/>
            <a:ext cx="4984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4648524"/>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41555" y="1699533"/>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5171"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400" smtClean="0">
                <a:solidFill>
                  <a:srgbClr val="000000"/>
                </a:solidFill>
              </a:rPr>
              <a:t>Re-PLASTY PRESCRIPTION </a:t>
            </a:r>
          </a:p>
          <a:p>
            <a:pPr algn="ctr" defTabSz="449263" eaLnBrk="0" fontAlgn="base" hangingPunct="0">
              <a:spcBef>
                <a:spcPct val="0"/>
              </a:spcBef>
              <a:spcAft>
                <a:spcPct val="0"/>
              </a:spcAft>
            </a:pPr>
            <a:r>
              <a:rPr lang="en-US" altLang="fr-FR" sz="2400" smtClean="0">
                <a:solidFill>
                  <a:srgbClr val="000000"/>
                </a:solidFill>
              </a:rPr>
              <a:t>CLINICAL DIAGNOSIS</a:t>
            </a:r>
            <a:endParaRPr lang="en-US" altLang="fr-FR" sz="2000" smtClean="0">
              <a:solidFill>
                <a:srgbClr val="000000"/>
              </a:solidFill>
            </a:endParaRPr>
          </a:p>
          <a:p>
            <a:pPr algn="ctr" defTabSz="449263" eaLnBrk="0" fontAlgn="base" hangingPunct="0">
              <a:spcBef>
                <a:spcPct val="0"/>
              </a:spcBef>
              <a:spcAft>
                <a:spcPct val="0"/>
              </a:spcAft>
            </a:pPr>
            <a:r>
              <a:rPr lang="fr-FR" altLang="fr-FR" sz="1600" smtClean="0">
                <a:solidFill>
                  <a:srgbClr val="AFA093"/>
                </a:solidFill>
              </a:rPr>
              <a:t>EXAMPLE</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p:txBody>
      </p:sp>
      <p:sp>
        <p:nvSpPr>
          <p:cNvPr id="2" name="ZoneTexte 1"/>
          <p:cNvSpPr txBox="1"/>
          <p:nvPr/>
        </p:nvSpPr>
        <p:spPr>
          <a:xfrm>
            <a:off x="171450" y="2705100"/>
            <a:ext cx="3276600" cy="306388"/>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Wrinkles</a:t>
            </a:r>
          </a:p>
        </p:txBody>
      </p:sp>
      <p:sp>
        <p:nvSpPr>
          <p:cNvPr id="5" name="ZoneTexte 4"/>
          <p:cNvSpPr txBox="1"/>
          <p:nvPr/>
        </p:nvSpPr>
        <p:spPr>
          <a:xfrm>
            <a:off x="180975" y="3022600"/>
            <a:ext cx="2381250" cy="307975"/>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Dark spots</a:t>
            </a:r>
          </a:p>
        </p:txBody>
      </p:sp>
      <p:grpSp>
        <p:nvGrpSpPr>
          <p:cNvPr id="102406" name="Groupe 8"/>
          <p:cNvGrpSpPr>
            <a:grpSpLocks/>
          </p:cNvGrpSpPr>
          <p:nvPr/>
        </p:nvGrpSpPr>
        <p:grpSpPr bwMode="auto">
          <a:xfrm>
            <a:off x="4252913" y="3302000"/>
            <a:ext cx="547687" cy="153988"/>
            <a:chOff x="3690937" y="3170337"/>
            <a:chExt cx="547688" cy="153889"/>
          </a:xfrm>
        </p:grpSpPr>
        <p:cxnSp>
          <p:nvCxnSpPr>
            <p:cNvPr id="4" name="Connecteur droit 3"/>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07" name="Groupe 11"/>
          <p:cNvGrpSpPr>
            <a:grpSpLocks/>
          </p:cNvGrpSpPr>
          <p:nvPr/>
        </p:nvGrpSpPr>
        <p:grpSpPr bwMode="auto">
          <a:xfrm>
            <a:off x="4783138" y="4457700"/>
            <a:ext cx="547687" cy="153988"/>
            <a:chOff x="3690937" y="3170337"/>
            <a:chExt cx="547688" cy="153889"/>
          </a:xfrm>
        </p:grpSpPr>
        <p:cxnSp>
          <p:nvCxnSpPr>
            <p:cNvPr id="13" name="Connecteur droit 12"/>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08" name="Groupe 14"/>
          <p:cNvGrpSpPr>
            <a:grpSpLocks/>
          </p:cNvGrpSpPr>
          <p:nvPr/>
        </p:nvGrpSpPr>
        <p:grpSpPr bwMode="auto">
          <a:xfrm>
            <a:off x="5507038" y="3295650"/>
            <a:ext cx="547687" cy="153988"/>
            <a:chOff x="3690937" y="3170337"/>
            <a:chExt cx="547688" cy="153889"/>
          </a:xfrm>
        </p:grpSpPr>
        <p:cxnSp>
          <p:nvCxnSpPr>
            <p:cNvPr id="16" name="Connecteur droit 15"/>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09" name="Groupe 17"/>
          <p:cNvGrpSpPr>
            <a:grpSpLocks/>
          </p:cNvGrpSpPr>
          <p:nvPr/>
        </p:nvGrpSpPr>
        <p:grpSpPr bwMode="auto">
          <a:xfrm>
            <a:off x="5518150" y="4457700"/>
            <a:ext cx="547688" cy="153988"/>
            <a:chOff x="3690937" y="3170337"/>
            <a:chExt cx="547688" cy="153889"/>
          </a:xfrm>
        </p:grpSpPr>
        <p:cxnSp>
          <p:nvCxnSpPr>
            <p:cNvPr id="19" name="Connecteur droit 18"/>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10" name="Groupe 20"/>
          <p:cNvGrpSpPr>
            <a:grpSpLocks/>
          </p:cNvGrpSpPr>
          <p:nvPr/>
        </p:nvGrpSpPr>
        <p:grpSpPr bwMode="auto">
          <a:xfrm>
            <a:off x="7307580" y="3302000"/>
            <a:ext cx="547688" cy="153988"/>
            <a:chOff x="3690937" y="3170337"/>
            <a:chExt cx="547688" cy="153889"/>
          </a:xfrm>
        </p:grpSpPr>
        <p:cxnSp>
          <p:nvCxnSpPr>
            <p:cNvPr id="22" name="Connecteur droit 21"/>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11" name="Groupe 23"/>
          <p:cNvGrpSpPr>
            <a:grpSpLocks/>
          </p:cNvGrpSpPr>
          <p:nvPr/>
        </p:nvGrpSpPr>
        <p:grpSpPr bwMode="auto">
          <a:xfrm>
            <a:off x="7829233" y="4446588"/>
            <a:ext cx="547687" cy="153987"/>
            <a:chOff x="3690937" y="3170337"/>
            <a:chExt cx="547688" cy="153889"/>
          </a:xfrm>
        </p:grpSpPr>
        <p:cxnSp>
          <p:nvCxnSpPr>
            <p:cNvPr id="25" name="Connecteur droit 24"/>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ZoneTexte 26"/>
          <p:cNvSpPr txBox="1"/>
          <p:nvPr/>
        </p:nvSpPr>
        <p:spPr>
          <a:xfrm>
            <a:off x="41814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5</a:t>
            </a:r>
          </a:p>
        </p:txBody>
      </p:sp>
      <p:sp>
        <p:nvSpPr>
          <p:cNvPr id="28" name="ZoneTexte 27"/>
          <p:cNvSpPr txBox="1"/>
          <p:nvPr/>
        </p:nvSpPr>
        <p:spPr>
          <a:xfrm>
            <a:off x="59721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2</a:t>
            </a:r>
          </a:p>
        </p:txBody>
      </p:sp>
      <p:sp>
        <p:nvSpPr>
          <p:cNvPr id="29" name="ZoneTexte 28"/>
          <p:cNvSpPr txBox="1"/>
          <p:nvPr/>
        </p:nvSpPr>
        <p:spPr>
          <a:xfrm>
            <a:off x="7780338" y="4811713"/>
            <a:ext cx="404812"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10" name="Ellipse 9"/>
          <p:cNvSpPr/>
          <p:nvPr/>
        </p:nvSpPr>
        <p:spPr>
          <a:xfrm>
            <a:off x="4175125" y="4821238"/>
            <a:ext cx="725488" cy="30638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2420" name="Groupe 78856"/>
          <p:cNvGrpSpPr>
            <a:grpSpLocks/>
          </p:cNvGrpSpPr>
          <p:nvPr/>
        </p:nvGrpSpPr>
        <p:grpSpPr bwMode="auto">
          <a:xfrm>
            <a:off x="3952875" y="4935538"/>
            <a:ext cx="133350" cy="134937"/>
            <a:chOff x="5791202" y="4761931"/>
            <a:chExt cx="133349" cy="134095"/>
          </a:xfrm>
        </p:grpSpPr>
        <p:cxnSp>
          <p:nvCxnSpPr>
            <p:cNvPr id="78848" name="Connecteur droit 78847"/>
            <p:cNvCxnSpPr/>
            <p:nvPr/>
          </p:nvCxnSpPr>
          <p:spPr>
            <a:xfrm flipV="1">
              <a:off x="5791202" y="4761931"/>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a:off x="5805490" y="4761931"/>
              <a:ext cx="119061"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ZoneTexte 54"/>
          <p:cNvSpPr txBox="1"/>
          <p:nvPr/>
        </p:nvSpPr>
        <p:spPr>
          <a:xfrm>
            <a:off x="4292600" y="5756275"/>
            <a:ext cx="1417638" cy="306388"/>
          </a:xfrm>
          <a:prstGeom prst="rect">
            <a:avLst/>
          </a:prstGeom>
          <a:noFill/>
        </p:spPr>
        <p:txBody>
          <a:bodyPr>
            <a:spAutoFit/>
          </a:bodyPr>
          <a:lstStyle/>
          <a:p>
            <a:pPr algn="ctr" defTabSz="449263" fontAlgn="base">
              <a:spcBef>
                <a:spcPct val="0"/>
              </a:spcBef>
              <a:spcAft>
                <a:spcPct val="0"/>
              </a:spcAft>
              <a:defRPr/>
            </a:pPr>
            <a:r>
              <a:rPr lang="en-US" sz="1400" b="1" dirty="0">
                <a:solidFill>
                  <a:srgbClr val="000000"/>
                </a:solidFill>
                <a:ea typeface="Microsoft YaHei" pitchFamily="34" charset="-122"/>
              </a:rPr>
              <a:t>3.1.1 or 2.1.2</a:t>
            </a:r>
          </a:p>
        </p:txBody>
      </p:sp>
      <p:sp>
        <p:nvSpPr>
          <p:cNvPr id="57" name="ZoneTexte 56"/>
          <p:cNvSpPr txBox="1"/>
          <p:nvPr/>
        </p:nvSpPr>
        <p:spPr>
          <a:xfrm>
            <a:off x="432752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135193" name="ZoneTexte 58"/>
          <p:cNvSpPr txBox="1">
            <a:spLocks noChangeArrowheads="1"/>
          </p:cNvSpPr>
          <p:nvPr/>
        </p:nvSpPr>
        <p:spPr bwMode="auto">
          <a:xfrm>
            <a:off x="-142875" y="1228725"/>
            <a:ext cx="949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400" b="1" smtClean="0">
                <a:solidFill>
                  <a:srgbClr val="000000"/>
                </a:solidFill>
                <a:ea typeface="Microsoft YaHei" pitchFamily="34" charset="-122"/>
              </a:rPr>
              <a:t>CUSTOMER’S CONCERNS </a:t>
            </a:r>
            <a:r>
              <a:rPr lang="fr-FR" altLang="fr-FR" sz="1400" b="1" u="sng" smtClean="0">
                <a:solidFill>
                  <a:srgbClr val="000000"/>
                </a:solidFill>
                <a:ea typeface="Microsoft YaHei" pitchFamily="34" charset="-122"/>
              </a:rPr>
              <a:t>NOT TOTALLY IN LINE</a:t>
            </a:r>
            <a:r>
              <a:rPr lang="fr-FR" altLang="fr-FR" sz="1400" b="1" smtClean="0">
                <a:solidFill>
                  <a:srgbClr val="000000"/>
                </a:solidFill>
                <a:ea typeface="Microsoft YaHei" pitchFamily="34" charset="-122"/>
              </a:rPr>
              <a:t> WITH SKINCOPE &amp; BA ANALYSIS RESULTS </a:t>
            </a:r>
          </a:p>
          <a:p>
            <a:pPr algn="ctr" defTabSz="449263" fontAlgn="base">
              <a:spcBef>
                <a:spcPct val="0"/>
              </a:spcBef>
              <a:spcAft>
                <a:spcPct val="0"/>
              </a:spcAft>
            </a:pPr>
            <a:r>
              <a:rPr lang="fr-FR" altLang="fr-FR" sz="1400" b="1" smtClean="0">
                <a:solidFill>
                  <a:srgbClr val="000000"/>
                </a:solidFill>
                <a:ea typeface="Microsoft YaHei" pitchFamily="34" charset="-122"/>
                <a:sym typeface="Wingdings" pitchFamily="2" charset="2"/>
              </a:rPr>
              <a:t> 2 PROFILES PROPOSALS</a:t>
            </a:r>
            <a:endParaRPr lang="fr-FR" altLang="fr-FR" sz="1400" b="1" smtClean="0">
              <a:solidFill>
                <a:srgbClr val="000000"/>
              </a:solidFill>
              <a:ea typeface="Microsoft YaHei" pitchFamily="34" charset="-122"/>
            </a:endParaRPr>
          </a:p>
        </p:txBody>
      </p:sp>
      <p:sp>
        <p:nvSpPr>
          <p:cNvPr id="43" name="Rectangle 42"/>
          <p:cNvSpPr/>
          <p:nvPr/>
        </p:nvSpPr>
        <p:spPr>
          <a:xfrm>
            <a:off x="1770380" y="4592955"/>
            <a:ext cx="533400" cy="40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44" name="Rectangle 43"/>
          <p:cNvSpPr/>
          <p:nvPr/>
        </p:nvSpPr>
        <p:spPr>
          <a:xfrm>
            <a:off x="1770380" y="4358323"/>
            <a:ext cx="1597025" cy="238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Tree>
    <p:extLst>
      <p:ext uri="{BB962C8B-B14F-4D97-AF65-F5344CB8AC3E}">
        <p14:creationId xmlns:p14="http://schemas.microsoft.com/office/powerpoint/2010/main" val="28089573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2406"/>
                                        </p:tgtEl>
                                        <p:attrNameLst>
                                          <p:attrName>style.visibility</p:attrName>
                                        </p:attrNameLst>
                                      </p:cBhvr>
                                      <p:to>
                                        <p:strVal val="visible"/>
                                      </p:to>
                                    </p:set>
                                    <p:animEffect transition="in" filter="fade">
                                      <p:cBhvr>
                                        <p:cTn id="23" dur="500"/>
                                        <p:tgtEl>
                                          <p:spTgt spid="102406"/>
                                        </p:tgtEl>
                                      </p:cBhvr>
                                    </p:animEffect>
                                  </p:childTnLst>
                                </p:cTn>
                              </p:par>
                              <p:par>
                                <p:cTn id="24" presetID="10" presetClass="entr" presetSubtype="0" fill="hold" nodeType="withEffect">
                                  <p:stCondLst>
                                    <p:cond delay="0"/>
                                  </p:stCondLst>
                                  <p:childTnLst>
                                    <p:set>
                                      <p:cBhvr>
                                        <p:cTn id="25" dur="1" fill="hold">
                                          <p:stCondLst>
                                            <p:cond delay="0"/>
                                          </p:stCondLst>
                                        </p:cTn>
                                        <p:tgtEl>
                                          <p:spTgt spid="102408"/>
                                        </p:tgtEl>
                                        <p:attrNameLst>
                                          <p:attrName>style.visibility</p:attrName>
                                        </p:attrNameLst>
                                      </p:cBhvr>
                                      <p:to>
                                        <p:strVal val="visible"/>
                                      </p:to>
                                    </p:set>
                                    <p:animEffect transition="in" filter="fade">
                                      <p:cBhvr>
                                        <p:cTn id="26" dur="500"/>
                                        <p:tgtEl>
                                          <p:spTgt spid="102408"/>
                                        </p:tgtEl>
                                      </p:cBhvr>
                                    </p:animEffect>
                                  </p:childTnLst>
                                </p:cTn>
                              </p:par>
                              <p:par>
                                <p:cTn id="27" presetID="10" presetClass="entr" presetSubtype="0" fill="hold" nodeType="withEffect">
                                  <p:stCondLst>
                                    <p:cond delay="0"/>
                                  </p:stCondLst>
                                  <p:childTnLst>
                                    <p:set>
                                      <p:cBhvr>
                                        <p:cTn id="28" dur="1" fill="hold">
                                          <p:stCondLst>
                                            <p:cond delay="0"/>
                                          </p:stCondLst>
                                        </p:cTn>
                                        <p:tgtEl>
                                          <p:spTgt spid="102410"/>
                                        </p:tgtEl>
                                        <p:attrNameLst>
                                          <p:attrName>style.visibility</p:attrName>
                                        </p:attrNameLst>
                                      </p:cBhvr>
                                      <p:to>
                                        <p:strVal val="visible"/>
                                      </p:to>
                                    </p:set>
                                    <p:animEffect transition="in" filter="fade">
                                      <p:cBhvr>
                                        <p:cTn id="29" dur="500"/>
                                        <p:tgtEl>
                                          <p:spTgt spid="102410"/>
                                        </p:tgtEl>
                                      </p:cBhvr>
                                    </p:animEffect>
                                  </p:childTnLst>
                                </p:cTn>
                              </p:par>
                              <p:par>
                                <p:cTn id="30" presetID="10" presetClass="entr" presetSubtype="0" fill="hold" nodeType="withEffect">
                                  <p:stCondLst>
                                    <p:cond delay="0"/>
                                  </p:stCondLst>
                                  <p:childTnLst>
                                    <p:set>
                                      <p:cBhvr>
                                        <p:cTn id="31" dur="1" fill="hold">
                                          <p:stCondLst>
                                            <p:cond delay="0"/>
                                          </p:stCondLst>
                                        </p:cTn>
                                        <p:tgtEl>
                                          <p:spTgt spid="102411"/>
                                        </p:tgtEl>
                                        <p:attrNameLst>
                                          <p:attrName>style.visibility</p:attrName>
                                        </p:attrNameLst>
                                      </p:cBhvr>
                                      <p:to>
                                        <p:strVal val="visible"/>
                                      </p:to>
                                    </p:set>
                                    <p:animEffect transition="in" filter="fade">
                                      <p:cBhvr>
                                        <p:cTn id="32" dur="500"/>
                                        <p:tgtEl>
                                          <p:spTgt spid="102411"/>
                                        </p:tgtEl>
                                      </p:cBhvr>
                                    </p:animEffect>
                                  </p:childTnLst>
                                </p:cTn>
                              </p:par>
                              <p:par>
                                <p:cTn id="33" presetID="10" presetClass="entr" presetSubtype="0" fill="hold" nodeType="withEffect">
                                  <p:stCondLst>
                                    <p:cond delay="0"/>
                                  </p:stCondLst>
                                  <p:childTnLst>
                                    <p:set>
                                      <p:cBhvr>
                                        <p:cTn id="34" dur="1" fill="hold">
                                          <p:stCondLst>
                                            <p:cond delay="0"/>
                                          </p:stCondLst>
                                        </p:cTn>
                                        <p:tgtEl>
                                          <p:spTgt spid="102409"/>
                                        </p:tgtEl>
                                        <p:attrNameLst>
                                          <p:attrName>style.visibility</p:attrName>
                                        </p:attrNameLst>
                                      </p:cBhvr>
                                      <p:to>
                                        <p:strVal val="visible"/>
                                      </p:to>
                                    </p:set>
                                    <p:animEffect transition="in" filter="fade">
                                      <p:cBhvr>
                                        <p:cTn id="35" dur="500"/>
                                        <p:tgtEl>
                                          <p:spTgt spid="102409"/>
                                        </p:tgtEl>
                                      </p:cBhvr>
                                    </p:animEffect>
                                  </p:childTnLst>
                                </p:cTn>
                              </p:par>
                              <p:par>
                                <p:cTn id="36" presetID="10" presetClass="entr" presetSubtype="0" fill="hold" nodeType="withEffect">
                                  <p:stCondLst>
                                    <p:cond delay="0"/>
                                  </p:stCondLst>
                                  <p:childTnLst>
                                    <p:set>
                                      <p:cBhvr>
                                        <p:cTn id="37" dur="1" fill="hold">
                                          <p:stCondLst>
                                            <p:cond delay="0"/>
                                          </p:stCondLst>
                                        </p:cTn>
                                        <p:tgtEl>
                                          <p:spTgt spid="102407"/>
                                        </p:tgtEl>
                                        <p:attrNameLst>
                                          <p:attrName>style.visibility</p:attrName>
                                        </p:attrNameLst>
                                      </p:cBhvr>
                                      <p:to>
                                        <p:strVal val="visible"/>
                                      </p:to>
                                    </p:set>
                                    <p:animEffect transition="in" filter="fade">
                                      <p:cBhvr>
                                        <p:cTn id="38" dur="500"/>
                                        <p:tgtEl>
                                          <p:spTgt spid="10240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0" presetClass="entr" presetSubtype="0" fill="hold" nodeType="clickEffect">
                                  <p:stCondLst>
                                    <p:cond delay="0"/>
                                  </p:stCondLst>
                                  <p:childTnLst>
                                    <p:set>
                                      <p:cBhvr>
                                        <p:cTn id="53" dur="1" fill="hold">
                                          <p:stCondLst>
                                            <p:cond delay="0"/>
                                          </p:stCondLst>
                                        </p:cTn>
                                        <p:tgtEl>
                                          <p:spTgt spid="102420"/>
                                        </p:tgtEl>
                                        <p:attrNameLst>
                                          <p:attrName>style.visibility</p:attrName>
                                        </p:attrNameLst>
                                      </p:cBhvr>
                                      <p:to>
                                        <p:strVal val="visible"/>
                                      </p:to>
                                    </p:set>
                                    <p:animEffect transition="in" filter="fade">
                                      <p:cBhvr>
                                        <p:cTn id="54" dur="500"/>
                                        <p:tgtEl>
                                          <p:spTgt spid="1024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27" grpId="0"/>
      <p:bldP spid="28" grpId="0"/>
      <p:bldP spid="29" grpId="0"/>
      <p:bldP spid="10" grpId="0" animBg="1"/>
      <p:bldP spid="55" grpId="0"/>
      <p:bldP spid="57" grpId="0"/>
      <p:bldP spid="43" grpId="0" animBg="1"/>
      <p:bldP spid="4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24744"/>
            <a:ext cx="9036496" cy="5493812"/>
          </a:xfrm>
          <a:prstGeom prst="rect">
            <a:avLst/>
          </a:prstGeom>
        </p:spPr>
        <p:txBody>
          <a:bodyPr wrap="square">
            <a:spAutoFit/>
          </a:bodyPr>
          <a:lstStyle/>
          <a:p>
            <a:pPr algn="just"/>
            <a:r>
              <a:rPr lang="en-US" altLang="fr-FR" sz="1300" dirty="0" smtClean="0">
                <a:latin typeface="Century Gothic" pitchFamily="34" charset="0"/>
              </a:rPr>
              <a:t>Madam, I have taken note that </a:t>
            </a:r>
            <a:r>
              <a:rPr lang="en-US" altLang="fr-FR" sz="1300" b="1" dirty="0" smtClean="0">
                <a:latin typeface="Century Gothic" pitchFamily="34" charset="0"/>
              </a:rPr>
              <a:t>your main concerns today are correcting your </a:t>
            </a:r>
            <a:r>
              <a:rPr lang="en-US" altLang="fr-FR" sz="1300" b="1" u="sng" dirty="0" smtClean="0">
                <a:latin typeface="Century Gothic" pitchFamily="34" charset="0"/>
              </a:rPr>
              <a:t>wrinkles</a:t>
            </a:r>
            <a:r>
              <a:rPr lang="en-US" altLang="fr-FR" sz="1300" b="1" dirty="0" smtClean="0">
                <a:latin typeface="Century Gothic" pitchFamily="34" charset="0"/>
              </a:rPr>
              <a:t> and treating your </a:t>
            </a:r>
            <a:r>
              <a:rPr lang="en-US" altLang="fr-FR" sz="1300" b="1" u="sng" dirty="0" smtClean="0">
                <a:latin typeface="Century Gothic" pitchFamily="34" charset="0"/>
              </a:rPr>
              <a:t>dark spots. </a:t>
            </a:r>
          </a:p>
          <a:p>
            <a:pPr algn="just"/>
            <a:r>
              <a:rPr lang="en-US" altLang="fr-FR" sz="1300" dirty="0" smtClean="0">
                <a:latin typeface="Century Gothic" pitchFamily="34" charset="0"/>
              </a:rPr>
              <a:t>The results of the clinical diagnosis, using the skin profiler assessment and my own expert evaluation </a:t>
            </a:r>
            <a:r>
              <a:rPr lang="en-US" altLang="fr-FR" sz="1300" b="1" dirty="0" smtClean="0">
                <a:latin typeface="Century Gothic" pitchFamily="34" charset="0"/>
              </a:rPr>
              <a:t>confirm a need to treat wrinkles</a:t>
            </a:r>
            <a:r>
              <a:rPr lang="en-US" altLang="fr-FR" sz="1300" dirty="0" smtClean="0">
                <a:latin typeface="Century Gothic" pitchFamily="34" charset="0"/>
              </a:rPr>
              <a:t>; </a:t>
            </a:r>
            <a:r>
              <a:rPr lang="en-US" altLang="fr-FR" sz="1300" u="sng" dirty="0" smtClean="0">
                <a:latin typeface="Century Gothic" pitchFamily="34" charset="0"/>
              </a:rPr>
              <a:t>however</a:t>
            </a:r>
            <a:r>
              <a:rPr lang="en-US" altLang="fr-FR" sz="1300" dirty="0" smtClean="0">
                <a:latin typeface="Century Gothic" pitchFamily="34" charset="0"/>
              </a:rPr>
              <a:t>, </a:t>
            </a:r>
            <a:r>
              <a:rPr lang="en-US" altLang="fr-FR" sz="1300" b="1" u="sng" dirty="0" smtClean="0">
                <a:latin typeface="Century Gothic" pitchFamily="34" charset="0"/>
              </a:rPr>
              <a:t>dark spots do not appear to be a major concern.</a:t>
            </a:r>
          </a:p>
          <a:p>
            <a:pPr algn="just"/>
            <a:endParaRPr lang="en-US" altLang="fr-FR" sz="1300" dirty="0" smtClean="0">
              <a:latin typeface="Century Gothic" pitchFamily="34" charset="0"/>
            </a:endParaRPr>
          </a:p>
          <a:p>
            <a:pPr algn="just"/>
            <a:r>
              <a:rPr lang="en-US" altLang="fr-FR" sz="1300" b="1" dirty="0" smtClean="0">
                <a:latin typeface="Century Gothic" pitchFamily="34" charset="0"/>
              </a:rPr>
              <a:t>"EXPERT ADVICE": </a:t>
            </a:r>
            <a:r>
              <a:rPr lang="en-US" altLang="fr-FR" sz="1300" dirty="0" smtClean="0">
                <a:latin typeface="Century Gothic" pitchFamily="34" charset="0"/>
              </a:rPr>
              <a:t>Consequently, your clinical recommendation from </a:t>
            </a:r>
            <a:r>
              <a:rPr lang="en-US" altLang="fr-FR" sz="1300" dirty="0" err="1" smtClean="0">
                <a:latin typeface="Century Gothic" pitchFamily="34" charset="0"/>
              </a:rPr>
              <a:t>Laclinic-Montreux</a:t>
            </a:r>
            <a:r>
              <a:rPr lang="en-US" altLang="fr-FR" sz="1300" dirty="0" smtClean="0">
                <a:latin typeface="Century Gothic" pitchFamily="34" charset="0"/>
              </a:rPr>
              <a:t> would be a </a:t>
            </a:r>
            <a:r>
              <a:rPr lang="en-US" altLang="fr-FR" sz="1300" b="1" dirty="0" smtClean="0">
                <a:latin typeface="Century Gothic" pitchFamily="34" charset="0"/>
              </a:rPr>
              <a:t>3.1.1 radical profile, mainly targeting your wrinkles (SUBSTANCE) </a:t>
            </a:r>
            <a:r>
              <a:rPr lang="en-US" altLang="fr-FR" sz="1300" dirty="0" smtClean="0">
                <a:latin typeface="Century Gothic" pitchFamily="34" charset="0"/>
              </a:rPr>
              <a:t>and on a lesser note, the other two criteria for perfect skin, i.e.  dark spots and skin texture.</a:t>
            </a:r>
          </a:p>
          <a:p>
            <a:pPr algn="just"/>
            <a:r>
              <a:rPr lang="en-US" altLang="fr-FR" sz="1300" dirty="0" smtClean="0">
                <a:latin typeface="Century Gothic" pitchFamily="34" charset="0"/>
              </a:rPr>
              <a:t>Your made-to-measure serum would contain 3 powerful active ingredients that target your wrinkles (SUBSTANCE). Moreover, as already stated, in all cases, the product would also treat your dark spots (TONE) thanks to the addition of 1 specific active ingredient and your skin texture (surface irregularities, dilated pores) with another active ingredient.</a:t>
            </a:r>
          </a:p>
          <a:p>
            <a:pPr algn="just"/>
            <a:endParaRPr lang="en-US" altLang="fr-FR" sz="1300" dirty="0" smtClean="0">
              <a:latin typeface="Century Gothic" pitchFamily="34" charset="0"/>
            </a:endParaRPr>
          </a:p>
          <a:p>
            <a:pPr algn="just"/>
            <a:r>
              <a:rPr lang="en-US" altLang="fr-FR" sz="1300" b="1" dirty="0" smtClean="0">
                <a:latin typeface="Century Gothic" pitchFamily="34" charset="0"/>
              </a:rPr>
              <a:t>"ADVICE DIRECTLY LINKED TO THE CLIENT'S CONCERNS": </a:t>
            </a:r>
            <a:r>
              <a:rPr lang="en-US" altLang="fr-FR" sz="1300" dirty="0" smtClean="0">
                <a:latin typeface="Century Gothic" pitchFamily="34" charset="0"/>
              </a:rPr>
              <a:t>However, if you prefer to focus on </a:t>
            </a:r>
            <a:r>
              <a:rPr lang="en-US" altLang="fr-FR" sz="1300" b="1" dirty="0" smtClean="0">
                <a:latin typeface="Century Gothic" pitchFamily="34" charset="0"/>
              </a:rPr>
              <a:t>mainly treating your wrinkles </a:t>
            </a:r>
            <a:r>
              <a:rPr lang="en-US" altLang="fr-FR" sz="1300" b="1" u="sng" dirty="0" smtClean="0">
                <a:latin typeface="Century Gothic" pitchFamily="34" charset="0"/>
              </a:rPr>
              <a:t>AND</a:t>
            </a:r>
            <a:r>
              <a:rPr lang="en-US" altLang="fr-FR" sz="1300" b="1" dirty="0" smtClean="0">
                <a:latin typeface="Century Gothic" pitchFamily="34" charset="0"/>
              </a:rPr>
              <a:t> your dark spots</a:t>
            </a:r>
            <a:r>
              <a:rPr lang="en-US" altLang="fr-FR" sz="1300" dirty="0" smtClean="0">
                <a:latin typeface="Century Gothic" pitchFamily="34" charset="0"/>
              </a:rPr>
              <a:t>, the best choice would be a </a:t>
            </a:r>
            <a:r>
              <a:rPr lang="en-US" altLang="fr-FR" sz="1300" b="1" dirty="0" smtClean="0">
                <a:latin typeface="Century Gothic" pitchFamily="34" charset="0"/>
              </a:rPr>
              <a:t>2.1.2 combination profile</a:t>
            </a:r>
            <a:r>
              <a:rPr lang="en-US" altLang="fr-FR" sz="1300" dirty="0" smtClean="0">
                <a:latin typeface="Century Gothic" pitchFamily="34" charset="0"/>
              </a:rPr>
              <a:t>, containing 2 powerful active ingredients that target your wrinkles (SUBSTANCE) and 2 others for treating your dark spots. (TONE). Moreover, in all cases, the product would also treat your skin texture (surface irregularities, dilated pores) with another active ingredient.</a:t>
            </a:r>
          </a:p>
          <a:p>
            <a:pPr algn="just"/>
            <a:r>
              <a:rPr lang="en-US" altLang="fr-FR" sz="1300" dirty="0" smtClean="0">
                <a:latin typeface="Century Gothic" pitchFamily="34" charset="0"/>
              </a:rPr>
              <a:t>Your made-to-measure serum would contain 2 powerful active ingredients that target your skin texture and 2 others for treating your dark spots. Moreover, as already stated, in all cases, the product would also treat your skin substance (wrinkles, loss of firmness), thanks to the addition of 1 active ingredient.</a:t>
            </a:r>
          </a:p>
          <a:p>
            <a:pPr algn="just"/>
            <a:endParaRPr lang="en-US" altLang="fr-FR" sz="1300" dirty="0" smtClean="0">
              <a:latin typeface="Century Gothic" pitchFamily="34" charset="0"/>
            </a:endParaRPr>
          </a:p>
          <a:p>
            <a:pPr algn="just"/>
            <a:r>
              <a:rPr lang="en-US" altLang="fr-FR" sz="1300" b="1" dirty="0" smtClean="0">
                <a:latin typeface="Century Gothic" pitchFamily="34" charset="0"/>
              </a:rPr>
              <a:t>What profile best corresponds to your needs and expectations today?</a:t>
            </a:r>
          </a:p>
          <a:p>
            <a:pPr algn="just"/>
            <a:r>
              <a:rPr lang="en-US" altLang="fr-FR" sz="1300" dirty="0" smtClean="0">
                <a:latin typeface="Century Gothic" pitchFamily="34" charset="0"/>
              </a:rPr>
              <a:t>- Emphasis on treating TONE + TEXTURE  </a:t>
            </a:r>
            <a:r>
              <a:rPr lang="en-US" altLang="fr-FR" sz="1300" dirty="0" smtClean="0">
                <a:latin typeface="Century Gothic" pitchFamily="34" charset="0"/>
                <a:sym typeface="Wingdings" pitchFamily="2" charset="2"/>
              </a:rPr>
              <a:t> 1.2.2 profile. </a:t>
            </a:r>
            <a:r>
              <a:rPr lang="en-US" altLang="fr-FR" sz="1300" dirty="0" smtClean="0">
                <a:latin typeface="Century Gothic" pitchFamily="34" charset="0"/>
              </a:rPr>
              <a:t>More information on each active ingredient contained in this dose and on the texture may be found in the technical data sheet.</a:t>
            </a:r>
          </a:p>
          <a:p>
            <a:pPr algn="just"/>
            <a:r>
              <a:rPr lang="en-US" altLang="fr-FR" sz="1300" dirty="0" smtClean="0">
                <a:latin typeface="Century Gothic" pitchFamily="34" charset="0"/>
              </a:rPr>
              <a:t>- Emphasis on treating TONE </a:t>
            </a:r>
            <a:r>
              <a:rPr lang="en-US" altLang="fr-FR" sz="1300" dirty="0" smtClean="0">
                <a:latin typeface="Century Gothic" pitchFamily="34" charset="0"/>
                <a:sym typeface="Wingdings" pitchFamily="2" charset="2"/>
              </a:rPr>
              <a:t> 1.3.3 profile </a:t>
            </a:r>
            <a:r>
              <a:rPr lang="en-US" altLang="fr-FR" sz="1300" dirty="0" smtClean="0">
                <a:latin typeface="Century Gothic" pitchFamily="34" charset="0"/>
              </a:rPr>
              <a:t>More information on each active ingredient contained in this dose and on the texture may be found in the technical data sheet.</a:t>
            </a:r>
            <a:endParaRPr lang="en-US" altLang="fr-FR" sz="1300" dirty="0">
              <a:latin typeface="Century Gothic" pitchFamily="34" charset="0"/>
            </a:endParaRPr>
          </a:p>
        </p:txBody>
      </p:sp>
    </p:spTree>
    <p:extLst>
      <p:ext uri="{BB962C8B-B14F-4D97-AF65-F5344CB8AC3E}">
        <p14:creationId xmlns:p14="http://schemas.microsoft.com/office/powerpoint/2010/main" val="359808113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41555" y="1699533"/>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6195"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400" smtClean="0">
                <a:solidFill>
                  <a:srgbClr val="000000"/>
                </a:solidFill>
              </a:rPr>
              <a:t>Re-PLASTY PRESCRIPTION </a:t>
            </a:r>
          </a:p>
          <a:p>
            <a:pPr algn="ctr" defTabSz="449263" eaLnBrk="0" fontAlgn="base" hangingPunct="0">
              <a:spcBef>
                <a:spcPct val="0"/>
              </a:spcBef>
              <a:spcAft>
                <a:spcPct val="0"/>
              </a:spcAft>
            </a:pPr>
            <a:r>
              <a:rPr lang="en-US" altLang="fr-FR" sz="2400" smtClean="0">
                <a:solidFill>
                  <a:srgbClr val="000000"/>
                </a:solidFill>
              </a:rPr>
              <a:t>CLINICAL DIAGNOSIS</a:t>
            </a:r>
            <a:endParaRPr lang="en-US" altLang="fr-FR" sz="2000" smtClean="0">
              <a:solidFill>
                <a:srgbClr val="000000"/>
              </a:solidFill>
            </a:endParaRPr>
          </a:p>
          <a:p>
            <a:pPr algn="ctr" defTabSz="449263" eaLnBrk="0" fontAlgn="base" hangingPunct="0">
              <a:spcBef>
                <a:spcPct val="0"/>
              </a:spcBef>
              <a:spcAft>
                <a:spcPct val="0"/>
              </a:spcAft>
            </a:pPr>
            <a:r>
              <a:rPr lang="fr-FR" altLang="fr-FR" sz="1600" smtClean="0">
                <a:solidFill>
                  <a:srgbClr val="AFA093"/>
                </a:solidFill>
              </a:rPr>
              <a:t>EXAMPLE</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p:txBody>
      </p:sp>
      <p:sp>
        <p:nvSpPr>
          <p:cNvPr id="5" name="ZoneTexte 4"/>
          <p:cNvSpPr txBox="1"/>
          <p:nvPr/>
        </p:nvSpPr>
        <p:spPr>
          <a:xfrm>
            <a:off x="180975" y="2676525"/>
            <a:ext cx="2381250" cy="307975"/>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Dark spots</a:t>
            </a:r>
          </a:p>
        </p:txBody>
      </p:sp>
      <p:grpSp>
        <p:nvGrpSpPr>
          <p:cNvPr id="103429" name="Groupe 8"/>
          <p:cNvGrpSpPr>
            <a:grpSpLocks/>
          </p:cNvGrpSpPr>
          <p:nvPr/>
        </p:nvGrpSpPr>
        <p:grpSpPr bwMode="auto">
          <a:xfrm>
            <a:off x="3690938" y="3302000"/>
            <a:ext cx="547687" cy="153988"/>
            <a:chOff x="3690937" y="3170337"/>
            <a:chExt cx="547688" cy="153889"/>
          </a:xfrm>
        </p:grpSpPr>
        <p:cxnSp>
          <p:nvCxnSpPr>
            <p:cNvPr id="4" name="Connecteur droit 3"/>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30" name="Groupe 11"/>
          <p:cNvGrpSpPr>
            <a:grpSpLocks/>
          </p:cNvGrpSpPr>
          <p:nvPr/>
        </p:nvGrpSpPr>
        <p:grpSpPr bwMode="auto">
          <a:xfrm>
            <a:off x="4238625" y="4446588"/>
            <a:ext cx="547688" cy="153987"/>
            <a:chOff x="3690937" y="3170337"/>
            <a:chExt cx="547688" cy="153889"/>
          </a:xfrm>
        </p:grpSpPr>
        <p:cxnSp>
          <p:nvCxnSpPr>
            <p:cNvPr id="13" name="Connecteur droit 12"/>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31" name="Groupe 14"/>
          <p:cNvGrpSpPr>
            <a:grpSpLocks/>
          </p:cNvGrpSpPr>
          <p:nvPr/>
        </p:nvGrpSpPr>
        <p:grpSpPr bwMode="auto">
          <a:xfrm>
            <a:off x="6064250" y="3302000"/>
            <a:ext cx="547688" cy="153988"/>
            <a:chOff x="3690937" y="3170337"/>
            <a:chExt cx="547688" cy="153889"/>
          </a:xfrm>
        </p:grpSpPr>
        <p:cxnSp>
          <p:nvCxnSpPr>
            <p:cNvPr id="16" name="Connecteur droit 15"/>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32" name="Groupe 17"/>
          <p:cNvGrpSpPr>
            <a:grpSpLocks/>
          </p:cNvGrpSpPr>
          <p:nvPr/>
        </p:nvGrpSpPr>
        <p:grpSpPr bwMode="auto">
          <a:xfrm>
            <a:off x="6088063" y="4449763"/>
            <a:ext cx="549275" cy="153987"/>
            <a:chOff x="3690937" y="3170337"/>
            <a:chExt cx="547688" cy="153889"/>
          </a:xfrm>
        </p:grpSpPr>
        <p:cxnSp>
          <p:nvCxnSpPr>
            <p:cNvPr id="19" name="Connecteur droit 18"/>
            <p:cNvCxnSpPr/>
            <p:nvPr/>
          </p:nvCxnSpPr>
          <p:spPr>
            <a:xfrm flipV="1">
              <a:off x="3714680" y="3170337"/>
              <a:ext cx="52394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33" name="Groupe 20"/>
          <p:cNvGrpSpPr>
            <a:grpSpLocks/>
          </p:cNvGrpSpPr>
          <p:nvPr/>
        </p:nvGrpSpPr>
        <p:grpSpPr bwMode="auto">
          <a:xfrm>
            <a:off x="8358188" y="3302000"/>
            <a:ext cx="547687" cy="153988"/>
            <a:chOff x="3690937" y="3170337"/>
            <a:chExt cx="547688" cy="153889"/>
          </a:xfrm>
        </p:grpSpPr>
        <p:cxnSp>
          <p:nvCxnSpPr>
            <p:cNvPr id="22" name="Connecteur droit 21"/>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34" name="Groupe 23"/>
          <p:cNvGrpSpPr>
            <a:grpSpLocks/>
          </p:cNvGrpSpPr>
          <p:nvPr/>
        </p:nvGrpSpPr>
        <p:grpSpPr bwMode="auto">
          <a:xfrm>
            <a:off x="8382000" y="4446588"/>
            <a:ext cx="547688" cy="153987"/>
            <a:chOff x="3690937" y="3170337"/>
            <a:chExt cx="547688" cy="153889"/>
          </a:xfrm>
        </p:grpSpPr>
        <p:cxnSp>
          <p:nvCxnSpPr>
            <p:cNvPr id="25" name="Connecteur droit 24"/>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ZoneTexte 26"/>
          <p:cNvSpPr txBox="1"/>
          <p:nvPr/>
        </p:nvSpPr>
        <p:spPr>
          <a:xfrm>
            <a:off x="41814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28" name="ZoneTexte 27"/>
          <p:cNvSpPr txBox="1"/>
          <p:nvPr/>
        </p:nvSpPr>
        <p:spPr>
          <a:xfrm>
            <a:off x="59721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4</a:t>
            </a:r>
          </a:p>
        </p:txBody>
      </p:sp>
      <p:sp>
        <p:nvSpPr>
          <p:cNvPr id="29" name="ZoneTexte 28"/>
          <p:cNvSpPr txBox="1"/>
          <p:nvPr/>
        </p:nvSpPr>
        <p:spPr>
          <a:xfrm>
            <a:off x="7772400"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6</a:t>
            </a:r>
          </a:p>
        </p:txBody>
      </p:sp>
      <p:sp>
        <p:nvSpPr>
          <p:cNvPr id="34" name="Ellipse 33"/>
          <p:cNvSpPr/>
          <p:nvPr/>
        </p:nvSpPr>
        <p:spPr>
          <a:xfrm>
            <a:off x="7743825" y="4800600"/>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3443" name="Groupe 78855"/>
          <p:cNvGrpSpPr>
            <a:grpSpLocks/>
          </p:cNvGrpSpPr>
          <p:nvPr/>
        </p:nvGrpSpPr>
        <p:grpSpPr bwMode="auto">
          <a:xfrm>
            <a:off x="7551738" y="4892675"/>
            <a:ext cx="133350" cy="134938"/>
            <a:chOff x="7520942" y="4735753"/>
            <a:chExt cx="133349" cy="134095"/>
          </a:xfrm>
        </p:grpSpPr>
        <p:cxnSp>
          <p:nvCxnSpPr>
            <p:cNvPr id="45" name="Connecteur droit 44"/>
            <p:cNvCxnSpPr/>
            <p:nvPr/>
          </p:nvCxnSpPr>
          <p:spPr>
            <a:xfrm flipV="1">
              <a:off x="7520942" y="4735753"/>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7535229" y="4735753"/>
              <a:ext cx="119062"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ZoneTexte 54"/>
          <p:cNvSpPr txBox="1"/>
          <p:nvPr/>
        </p:nvSpPr>
        <p:spPr>
          <a:xfrm>
            <a:off x="4262438" y="5735638"/>
            <a:ext cx="1525587" cy="338137"/>
          </a:xfrm>
          <a:prstGeom prst="rect">
            <a:avLst/>
          </a:prstGeom>
          <a:noFill/>
        </p:spPr>
        <p:txBody>
          <a:bodyPr>
            <a:spAutoFit/>
          </a:bodyPr>
          <a:lstStyle/>
          <a:p>
            <a:pPr algn="ctr" defTabSz="449263" fontAlgn="base">
              <a:spcBef>
                <a:spcPct val="0"/>
              </a:spcBef>
              <a:spcAft>
                <a:spcPct val="0"/>
              </a:spcAft>
              <a:defRPr/>
            </a:pPr>
            <a:r>
              <a:rPr lang="en-US" sz="1600" b="1" dirty="0">
                <a:solidFill>
                  <a:srgbClr val="000000"/>
                </a:solidFill>
                <a:ea typeface="Microsoft YaHei" pitchFamily="34" charset="-122"/>
              </a:rPr>
              <a:t>1.2.2 or 1.1.3</a:t>
            </a:r>
          </a:p>
        </p:txBody>
      </p:sp>
      <p:sp>
        <p:nvSpPr>
          <p:cNvPr id="42" name="Ellipse 41"/>
          <p:cNvSpPr/>
          <p:nvPr/>
        </p:nvSpPr>
        <p:spPr>
          <a:xfrm>
            <a:off x="6000750" y="4811713"/>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3449" name="Groupe 42"/>
          <p:cNvGrpSpPr>
            <a:grpSpLocks/>
          </p:cNvGrpSpPr>
          <p:nvPr/>
        </p:nvGrpSpPr>
        <p:grpSpPr bwMode="auto">
          <a:xfrm>
            <a:off x="5808663" y="4903788"/>
            <a:ext cx="133350" cy="134937"/>
            <a:chOff x="7520942" y="4735753"/>
            <a:chExt cx="133349" cy="134095"/>
          </a:xfrm>
        </p:grpSpPr>
        <p:cxnSp>
          <p:nvCxnSpPr>
            <p:cNvPr id="44" name="Connecteur droit 43"/>
            <p:cNvCxnSpPr/>
            <p:nvPr/>
          </p:nvCxnSpPr>
          <p:spPr>
            <a:xfrm flipV="1">
              <a:off x="7520942" y="4735753"/>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Connecteur droit 46"/>
            <p:cNvCxnSpPr/>
            <p:nvPr/>
          </p:nvCxnSpPr>
          <p:spPr>
            <a:xfrm>
              <a:off x="7535229" y="4735753"/>
              <a:ext cx="119062"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ZoneTexte 47"/>
          <p:cNvSpPr txBox="1"/>
          <p:nvPr/>
        </p:nvSpPr>
        <p:spPr>
          <a:xfrm>
            <a:off x="790257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51" name="ZoneTexte 50"/>
          <p:cNvSpPr txBox="1"/>
          <p:nvPr/>
        </p:nvSpPr>
        <p:spPr>
          <a:xfrm>
            <a:off x="615632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136222" name="ZoneTexte 55"/>
          <p:cNvSpPr txBox="1">
            <a:spLocks noChangeArrowheads="1"/>
          </p:cNvSpPr>
          <p:nvPr/>
        </p:nvSpPr>
        <p:spPr bwMode="auto">
          <a:xfrm>
            <a:off x="-142875" y="1228725"/>
            <a:ext cx="949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400" b="1" smtClean="0">
                <a:solidFill>
                  <a:srgbClr val="000000"/>
                </a:solidFill>
                <a:ea typeface="Microsoft YaHei" pitchFamily="34" charset="-122"/>
              </a:rPr>
              <a:t>CUSTOMER’S CONCERNS </a:t>
            </a:r>
            <a:r>
              <a:rPr lang="fr-FR" altLang="fr-FR" sz="1400" b="1" u="sng" smtClean="0">
                <a:solidFill>
                  <a:srgbClr val="000000"/>
                </a:solidFill>
                <a:ea typeface="Microsoft YaHei" pitchFamily="34" charset="-122"/>
              </a:rPr>
              <a:t>NOT TOTALLY IN LINE</a:t>
            </a:r>
            <a:r>
              <a:rPr lang="fr-FR" altLang="fr-FR" sz="1400" b="1" smtClean="0">
                <a:solidFill>
                  <a:srgbClr val="000000"/>
                </a:solidFill>
                <a:ea typeface="Microsoft YaHei" pitchFamily="34" charset="-122"/>
              </a:rPr>
              <a:t> WITH SKINCOPE &amp; BA ANALYSIS RESULTS </a:t>
            </a:r>
          </a:p>
          <a:p>
            <a:pPr algn="ctr" defTabSz="449263" fontAlgn="base">
              <a:spcBef>
                <a:spcPct val="0"/>
              </a:spcBef>
              <a:spcAft>
                <a:spcPct val="0"/>
              </a:spcAft>
            </a:pPr>
            <a:r>
              <a:rPr lang="fr-FR" altLang="fr-FR" sz="1400" b="1" smtClean="0">
                <a:solidFill>
                  <a:srgbClr val="000000"/>
                </a:solidFill>
                <a:ea typeface="Microsoft YaHei" pitchFamily="34" charset="-122"/>
                <a:sym typeface="Wingdings" pitchFamily="2" charset="2"/>
              </a:rPr>
              <a:t> 2 PROFILES PROPOSALS</a:t>
            </a:r>
            <a:endParaRPr lang="fr-FR" altLang="fr-FR" sz="1400" b="1" smtClean="0">
              <a:solidFill>
                <a:srgbClr val="000000"/>
              </a:solidFill>
              <a:ea typeface="Microsoft YaHei" pitchFamily="34" charset="-122"/>
            </a:endParaRPr>
          </a:p>
        </p:txBody>
      </p:sp>
      <p:sp>
        <p:nvSpPr>
          <p:cNvPr id="56" name="Rectangle 55"/>
          <p:cNvSpPr/>
          <p:nvPr/>
        </p:nvSpPr>
        <p:spPr>
          <a:xfrm>
            <a:off x="1765300" y="4571999"/>
            <a:ext cx="1066800" cy="40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57" name="Rectangle 56"/>
          <p:cNvSpPr/>
          <p:nvPr/>
        </p:nvSpPr>
        <p:spPr>
          <a:xfrm>
            <a:off x="1765300" y="4362450"/>
            <a:ext cx="533400" cy="285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Tree>
    <p:extLst>
      <p:ext uri="{BB962C8B-B14F-4D97-AF65-F5344CB8AC3E}">
        <p14:creationId xmlns:p14="http://schemas.microsoft.com/office/powerpoint/2010/main" val="29835409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03429"/>
                                        </p:tgtEl>
                                        <p:attrNameLst>
                                          <p:attrName>style.visibility</p:attrName>
                                        </p:attrNameLst>
                                      </p:cBhvr>
                                      <p:to>
                                        <p:strVal val="visible"/>
                                      </p:to>
                                    </p:set>
                                    <p:animEffect transition="in" filter="fade">
                                      <p:cBhvr>
                                        <p:cTn id="20" dur="500"/>
                                        <p:tgtEl>
                                          <p:spTgt spid="103429"/>
                                        </p:tgtEl>
                                      </p:cBhvr>
                                    </p:animEffect>
                                  </p:childTnLst>
                                </p:cTn>
                              </p:par>
                              <p:par>
                                <p:cTn id="21" presetID="10" presetClass="entr" presetSubtype="0" fill="hold" nodeType="withEffect">
                                  <p:stCondLst>
                                    <p:cond delay="0"/>
                                  </p:stCondLst>
                                  <p:childTnLst>
                                    <p:set>
                                      <p:cBhvr>
                                        <p:cTn id="22" dur="1" fill="hold">
                                          <p:stCondLst>
                                            <p:cond delay="0"/>
                                          </p:stCondLst>
                                        </p:cTn>
                                        <p:tgtEl>
                                          <p:spTgt spid="103431"/>
                                        </p:tgtEl>
                                        <p:attrNameLst>
                                          <p:attrName>style.visibility</p:attrName>
                                        </p:attrNameLst>
                                      </p:cBhvr>
                                      <p:to>
                                        <p:strVal val="visible"/>
                                      </p:to>
                                    </p:set>
                                    <p:animEffect transition="in" filter="fade">
                                      <p:cBhvr>
                                        <p:cTn id="23" dur="500"/>
                                        <p:tgtEl>
                                          <p:spTgt spid="103431"/>
                                        </p:tgtEl>
                                      </p:cBhvr>
                                    </p:animEffect>
                                  </p:childTnLst>
                                </p:cTn>
                              </p:par>
                              <p:par>
                                <p:cTn id="24" presetID="10" presetClass="entr" presetSubtype="0" fill="hold" nodeType="withEffect">
                                  <p:stCondLst>
                                    <p:cond delay="0"/>
                                  </p:stCondLst>
                                  <p:childTnLst>
                                    <p:set>
                                      <p:cBhvr>
                                        <p:cTn id="25" dur="1" fill="hold">
                                          <p:stCondLst>
                                            <p:cond delay="0"/>
                                          </p:stCondLst>
                                        </p:cTn>
                                        <p:tgtEl>
                                          <p:spTgt spid="103433"/>
                                        </p:tgtEl>
                                        <p:attrNameLst>
                                          <p:attrName>style.visibility</p:attrName>
                                        </p:attrNameLst>
                                      </p:cBhvr>
                                      <p:to>
                                        <p:strVal val="visible"/>
                                      </p:to>
                                    </p:set>
                                    <p:animEffect transition="in" filter="fade">
                                      <p:cBhvr>
                                        <p:cTn id="26" dur="500"/>
                                        <p:tgtEl>
                                          <p:spTgt spid="103433"/>
                                        </p:tgtEl>
                                      </p:cBhvr>
                                    </p:animEffect>
                                  </p:childTnLst>
                                </p:cTn>
                              </p:par>
                              <p:par>
                                <p:cTn id="27" presetID="10" presetClass="entr" presetSubtype="0" fill="hold" nodeType="withEffect">
                                  <p:stCondLst>
                                    <p:cond delay="0"/>
                                  </p:stCondLst>
                                  <p:childTnLst>
                                    <p:set>
                                      <p:cBhvr>
                                        <p:cTn id="28" dur="1" fill="hold">
                                          <p:stCondLst>
                                            <p:cond delay="0"/>
                                          </p:stCondLst>
                                        </p:cTn>
                                        <p:tgtEl>
                                          <p:spTgt spid="103430"/>
                                        </p:tgtEl>
                                        <p:attrNameLst>
                                          <p:attrName>style.visibility</p:attrName>
                                        </p:attrNameLst>
                                      </p:cBhvr>
                                      <p:to>
                                        <p:strVal val="visible"/>
                                      </p:to>
                                    </p:set>
                                    <p:animEffect transition="in" filter="fade">
                                      <p:cBhvr>
                                        <p:cTn id="29" dur="500"/>
                                        <p:tgtEl>
                                          <p:spTgt spid="103430"/>
                                        </p:tgtEl>
                                      </p:cBhvr>
                                    </p:animEffect>
                                  </p:childTnLst>
                                </p:cTn>
                              </p:par>
                              <p:par>
                                <p:cTn id="30" presetID="10" presetClass="entr" presetSubtype="0" fill="hold" nodeType="withEffect">
                                  <p:stCondLst>
                                    <p:cond delay="0"/>
                                  </p:stCondLst>
                                  <p:childTnLst>
                                    <p:set>
                                      <p:cBhvr>
                                        <p:cTn id="31" dur="1" fill="hold">
                                          <p:stCondLst>
                                            <p:cond delay="0"/>
                                          </p:stCondLst>
                                        </p:cTn>
                                        <p:tgtEl>
                                          <p:spTgt spid="103432"/>
                                        </p:tgtEl>
                                        <p:attrNameLst>
                                          <p:attrName>style.visibility</p:attrName>
                                        </p:attrNameLst>
                                      </p:cBhvr>
                                      <p:to>
                                        <p:strVal val="visible"/>
                                      </p:to>
                                    </p:set>
                                    <p:animEffect transition="in" filter="fade">
                                      <p:cBhvr>
                                        <p:cTn id="32" dur="500"/>
                                        <p:tgtEl>
                                          <p:spTgt spid="103432"/>
                                        </p:tgtEl>
                                      </p:cBhvr>
                                    </p:animEffect>
                                  </p:childTnLst>
                                </p:cTn>
                              </p:par>
                              <p:par>
                                <p:cTn id="33" presetID="10" presetClass="entr" presetSubtype="0" fill="hold" nodeType="withEffect">
                                  <p:stCondLst>
                                    <p:cond delay="0"/>
                                  </p:stCondLst>
                                  <p:childTnLst>
                                    <p:set>
                                      <p:cBhvr>
                                        <p:cTn id="34" dur="1" fill="hold">
                                          <p:stCondLst>
                                            <p:cond delay="0"/>
                                          </p:stCondLst>
                                        </p:cTn>
                                        <p:tgtEl>
                                          <p:spTgt spid="103434"/>
                                        </p:tgtEl>
                                        <p:attrNameLst>
                                          <p:attrName>style.visibility</p:attrName>
                                        </p:attrNameLst>
                                      </p:cBhvr>
                                      <p:to>
                                        <p:strVal val="visible"/>
                                      </p:to>
                                    </p:set>
                                    <p:animEffect transition="in" filter="fade">
                                      <p:cBhvr>
                                        <p:cTn id="35" dur="500"/>
                                        <p:tgtEl>
                                          <p:spTgt spid="10343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ntr" presetSubtype="0" fill="hold" nodeType="clickEffect">
                                  <p:stCondLst>
                                    <p:cond delay="0"/>
                                  </p:stCondLst>
                                  <p:childTnLst>
                                    <p:set>
                                      <p:cBhvr>
                                        <p:cTn id="50" dur="1" fill="hold">
                                          <p:stCondLst>
                                            <p:cond delay="0"/>
                                          </p:stCondLst>
                                        </p:cTn>
                                        <p:tgtEl>
                                          <p:spTgt spid="103449"/>
                                        </p:tgtEl>
                                        <p:attrNameLst>
                                          <p:attrName>style.visibility</p:attrName>
                                        </p:attrNameLst>
                                      </p:cBhvr>
                                      <p:to>
                                        <p:strVal val="visible"/>
                                      </p:to>
                                    </p:set>
                                    <p:animEffect transition="in" filter="fade">
                                      <p:cBhvr>
                                        <p:cTn id="51" dur="500"/>
                                        <p:tgtEl>
                                          <p:spTgt spid="10344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par>
                                <p:cTn id="58" presetID="10" presetClass="entr" presetSubtype="0" fill="hold" nodeType="withEffect">
                                  <p:stCondLst>
                                    <p:cond delay="0"/>
                                  </p:stCondLst>
                                  <p:childTnLst>
                                    <p:set>
                                      <p:cBhvr>
                                        <p:cTn id="59" dur="1" fill="hold">
                                          <p:stCondLst>
                                            <p:cond delay="0"/>
                                          </p:stCondLst>
                                        </p:cTn>
                                        <p:tgtEl>
                                          <p:spTgt spid="103443"/>
                                        </p:tgtEl>
                                        <p:attrNameLst>
                                          <p:attrName>style.visibility</p:attrName>
                                        </p:attrNameLst>
                                      </p:cBhvr>
                                      <p:to>
                                        <p:strVal val="visible"/>
                                      </p:to>
                                    </p:set>
                                    <p:animEffect transition="in" filter="fade">
                                      <p:cBhvr>
                                        <p:cTn id="60" dur="500"/>
                                        <p:tgtEl>
                                          <p:spTgt spid="10344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P spid="28" grpId="0"/>
      <p:bldP spid="29" grpId="0"/>
      <p:bldP spid="34" grpId="0" animBg="1"/>
      <p:bldP spid="55" grpId="0"/>
      <p:bldP spid="42" grpId="0" animBg="1"/>
      <p:bldP spid="48" grpId="0"/>
      <p:bldP spid="51" grpId="0"/>
      <p:bldP spid="56" grpId="0" animBg="1"/>
      <p:bldP spid="5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48075"/>
            <a:ext cx="9036496" cy="4401205"/>
          </a:xfrm>
          <a:prstGeom prst="rect">
            <a:avLst/>
          </a:prstGeom>
        </p:spPr>
        <p:txBody>
          <a:bodyPr wrap="square">
            <a:spAutoFit/>
          </a:bodyPr>
          <a:lstStyle/>
          <a:p>
            <a:pPr algn="just"/>
            <a:r>
              <a:rPr lang="en-US" altLang="fr-FR" sz="1400" dirty="0" smtClean="0">
                <a:latin typeface="Century Gothic" pitchFamily="34" charset="0"/>
              </a:rPr>
              <a:t>Madam, I have taken note that your </a:t>
            </a:r>
            <a:r>
              <a:rPr lang="en-US" altLang="fr-FR" sz="1400" b="1" dirty="0" smtClean="0">
                <a:latin typeface="Century Gothic" pitchFamily="34" charset="0"/>
              </a:rPr>
              <a:t>main concern today is treating your </a:t>
            </a:r>
            <a:r>
              <a:rPr lang="en-US" altLang="fr-FR" sz="1400" b="1" u="sng" dirty="0" smtClean="0">
                <a:latin typeface="Century Gothic" pitchFamily="34" charset="0"/>
              </a:rPr>
              <a:t>dark spots</a:t>
            </a:r>
            <a:r>
              <a:rPr lang="en-US" altLang="fr-FR" sz="1400" b="1" dirty="0" smtClean="0">
                <a:latin typeface="Century Gothic" pitchFamily="34" charset="0"/>
              </a:rPr>
              <a:t>. </a:t>
            </a:r>
          </a:p>
          <a:p>
            <a:pPr algn="just"/>
            <a:r>
              <a:rPr lang="en-US" altLang="fr-FR" sz="1400" dirty="0" smtClean="0">
                <a:latin typeface="Century Gothic" pitchFamily="34" charset="0"/>
              </a:rPr>
              <a:t>Nonetheless, </a:t>
            </a:r>
            <a:r>
              <a:rPr lang="en-US" altLang="fr-FR" sz="1400" b="1" dirty="0" smtClean="0">
                <a:latin typeface="Century Gothic" pitchFamily="34" charset="0"/>
              </a:rPr>
              <a:t>the results of the clinical diagnosis </a:t>
            </a:r>
            <a:r>
              <a:rPr lang="en-US" altLang="fr-FR" sz="1400" dirty="0" smtClean="0">
                <a:latin typeface="Century Gothic" pitchFamily="34" charset="0"/>
              </a:rPr>
              <a:t>that I just conducted, combining the skin profiler results and my own expert evaluation also </a:t>
            </a:r>
            <a:r>
              <a:rPr lang="en-US" altLang="fr-FR" sz="1400" b="1" u="sng" dirty="0" smtClean="0">
                <a:latin typeface="Century Gothic" pitchFamily="34" charset="0"/>
              </a:rPr>
              <a:t>highlight a need to treat the skin texture.</a:t>
            </a:r>
          </a:p>
          <a:p>
            <a:pPr algn="just"/>
            <a:endParaRPr lang="en-US" altLang="fr-FR" sz="1400" dirty="0" smtClean="0">
              <a:latin typeface="Century Gothic" pitchFamily="34" charset="0"/>
            </a:endParaRPr>
          </a:p>
          <a:p>
            <a:pPr algn="just"/>
            <a:r>
              <a:rPr lang="en-US" altLang="fr-FR" sz="1400" b="1" dirty="0" smtClean="0">
                <a:latin typeface="Century Gothic" pitchFamily="34" charset="0"/>
              </a:rPr>
              <a:t>"EXPERT ADVICE": </a:t>
            </a:r>
            <a:r>
              <a:rPr lang="en-US" altLang="fr-FR" sz="1400" dirty="0" smtClean="0">
                <a:latin typeface="Century Gothic" pitchFamily="34" charset="0"/>
              </a:rPr>
              <a:t>Consequently, your clinical recommendation from </a:t>
            </a:r>
            <a:r>
              <a:rPr lang="en-US" altLang="fr-FR" sz="1400" dirty="0" err="1" smtClean="0">
                <a:latin typeface="Century Gothic" pitchFamily="34" charset="0"/>
              </a:rPr>
              <a:t>Laclinic-Montreux</a:t>
            </a:r>
            <a:r>
              <a:rPr lang="en-US" altLang="fr-FR" sz="1400" dirty="0" smtClean="0">
                <a:latin typeface="Century Gothic" pitchFamily="34" charset="0"/>
              </a:rPr>
              <a:t> would be to </a:t>
            </a:r>
            <a:r>
              <a:rPr lang="en-US" altLang="fr-FR" sz="1400" b="1" dirty="0" smtClean="0">
                <a:latin typeface="Century Gothic" pitchFamily="34" charset="0"/>
              </a:rPr>
              <a:t>focus on treating your dark spots and skin texture</a:t>
            </a:r>
            <a:r>
              <a:rPr lang="en-US" altLang="fr-FR" sz="1400" dirty="0" smtClean="0">
                <a:latin typeface="Century Gothic" pitchFamily="34" charset="0"/>
              </a:rPr>
              <a:t>, which corresponds to a </a:t>
            </a:r>
            <a:r>
              <a:rPr lang="en-US" altLang="fr-FR" sz="1400" b="1" dirty="0" smtClean="0">
                <a:latin typeface="Century Gothic" pitchFamily="34" charset="0"/>
              </a:rPr>
              <a:t>1.2.2. combination profile. </a:t>
            </a:r>
          </a:p>
          <a:p>
            <a:pPr algn="just"/>
            <a:r>
              <a:rPr lang="en-US" altLang="fr-FR" sz="1400" dirty="0" smtClean="0">
                <a:latin typeface="Century Gothic" pitchFamily="34" charset="0"/>
              </a:rPr>
              <a:t>This profile will combine 2 powerful active ingredients to target your dark spots, 2 others to treat your skin texture and 1 ingredient to treat your substance.</a:t>
            </a:r>
          </a:p>
          <a:p>
            <a:pPr algn="just"/>
            <a:endParaRPr lang="en-US" altLang="fr-FR" sz="1400" dirty="0" smtClean="0">
              <a:latin typeface="Century Gothic" pitchFamily="34" charset="0"/>
            </a:endParaRPr>
          </a:p>
          <a:p>
            <a:pPr algn="just"/>
            <a:r>
              <a:rPr lang="en-US" altLang="fr-FR" sz="1400" b="1" dirty="0" smtClean="0">
                <a:latin typeface="Century Gothic" pitchFamily="34" charset="0"/>
              </a:rPr>
              <a:t>"ADVICE DIRECTLY LINKED TO THE CLIENT'S CONCERNS":</a:t>
            </a:r>
            <a:r>
              <a:rPr lang="en-US" altLang="fr-FR" sz="1400" dirty="0" smtClean="0">
                <a:latin typeface="Century Gothic" pitchFamily="34" charset="0"/>
              </a:rPr>
              <a:t> However, if you prefer to focus on </a:t>
            </a:r>
            <a:r>
              <a:rPr lang="en-US" altLang="fr-FR" sz="1400" b="1" dirty="0" smtClean="0">
                <a:latin typeface="Century Gothic" pitchFamily="34" charset="0"/>
              </a:rPr>
              <a:t>mainly treating your dark spots</a:t>
            </a:r>
            <a:r>
              <a:rPr lang="en-US" altLang="fr-FR" sz="1400" dirty="0" smtClean="0">
                <a:latin typeface="Century Gothic" pitchFamily="34" charset="0"/>
              </a:rPr>
              <a:t>, that would be a </a:t>
            </a:r>
            <a:r>
              <a:rPr lang="en-US" altLang="fr-FR" sz="1400" b="1" dirty="0" smtClean="0">
                <a:latin typeface="Century Gothic" pitchFamily="34" charset="0"/>
              </a:rPr>
              <a:t>1.1.3 radical profile, </a:t>
            </a:r>
            <a:r>
              <a:rPr lang="en-US" altLang="fr-FR" sz="1400" dirty="0" smtClean="0">
                <a:latin typeface="Century Gothic" pitchFamily="34" charset="0"/>
              </a:rPr>
              <a:t>containing 3 powerful active ingredients that target your dark spots.  Moreover, in all cases, the product would also treat your skin texture (surface irregularities, dilated pores) (1 active ingredient) as well as your substance (wrinkles, loss of firmness) (1 active ingredient).</a:t>
            </a:r>
          </a:p>
          <a:p>
            <a:pPr algn="just"/>
            <a:endParaRPr lang="en-US" altLang="fr-FR" sz="1400" dirty="0" smtClean="0">
              <a:latin typeface="Century Gothic" pitchFamily="34" charset="0"/>
            </a:endParaRPr>
          </a:p>
          <a:p>
            <a:pPr algn="just"/>
            <a:r>
              <a:rPr lang="en-US" altLang="fr-FR" sz="1400" b="1" dirty="0" smtClean="0">
                <a:latin typeface="Century Gothic" pitchFamily="34" charset="0"/>
              </a:rPr>
              <a:t>What profile best corresponds to your needs and expectations today?</a:t>
            </a:r>
          </a:p>
          <a:p>
            <a:pPr algn="just"/>
            <a:r>
              <a:rPr lang="en-US" altLang="fr-FR" sz="1400" dirty="0" smtClean="0">
                <a:latin typeface="Century Gothic" pitchFamily="34" charset="0"/>
              </a:rPr>
              <a:t>- Emphasis on treating TONE + TEXTURE  </a:t>
            </a:r>
            <a:r>
              <a:rPr lang="en-US" altLang="fr-FR" sz="1400" dirty="0" smtClean="0">
                <a:latin typeface="Century Gothic" pitchFamily="34" charset="0"/>
                <a:sym typeface="Wingdings" pitchFamily="2" charset="2"/>
              </a:rPr>
              <a:t> 1.2.2 profile. </a:t>
            </a:r>
            <a:r>
              <a:rPr lang="en-US" altLang="fr-FR" sz="1400" dirty="0" smtClean="0">
                <a:latin typeface="Century Gothic" pitchFamily="34" charset="0"/>
              </a:rPr>
              <a:t>More information on each active ingredient contained in this dose and on the texture may be found in the technical data sheet.</a:t>
            </a:r>
          </a:p>
          <a:p>
            <a:pPr algn="just"/>
            <a:r>
              <a:rPr lang="en-US" altLang="fr-FR" sz="1400" dirty="0" smtClean="0">
                <a:latin typeface="Century Gothic" pitchFamily="34" charset="0"/>
              </a:rPr>
              <a:t>- Emphasis on treating TONE </a:t>
            </a:r>
            <a:r>
              <a:rPr lang="en-US" altLang="fr-FR" sz="1400" dirty="0" smtClean="0">
                <a:latin typeface="Century Gothic" pitchFamily="34" charset="0"/>
                <a:sym typeface="Wingdings" pitchFamily="2" charset="2"/>
              </a:rPr>
              <a:t> 1.1.3 profile </a:t>
            </a:r>
            <a:r>
              <a:rPr lang="en-US" altLang="fr-FR" sz="1400" dirty="0" smtClean="0">
                <a:latin typeface="Century Gothic" pitchFamily="34" charset="0"/>
              </a:rPr>
              <a:t>More information on each active ingredient contained in this dose and on the texture may be found in the technical data sheet.</a:t>
            </a:r>
            <a:endParaRPr lang="en-US" altLang="fr-FR" sz="1400" dirty="0">
              <a:latin typeface="Century Gothic" pitchFamily="34" charset="0"/>
            </a:endParaRPr>
          </a:p>
        </p:txBody>
      </p:sp>
    </p:spTree>
    <p:extLst>
      <p:ext uri="{BB962C8B-B14F-4D97-AF65-F5344CB8AC3E}">
        <p14:creationId xmlns:p14="http://schemas.microsoft.com/office/powerpoint/2010/main" val="155805526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41555" y="1699533"/>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7219"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400" smtClean="0">
                <a:solidFill>
                  <a:srgbClr val="000000"/>
                </a:solidFill>
              </a:rPr>
              <a:t>Re-PLASTY PRESCRIPTION </a:t>
            </a:r>
          </a:p>
          <a:p>
            <a:pPr algn="ctr" defTabSz="449263" eaLnBrk="0" fontAlgn="base" hangingPunct="0">
              <a:spcBef>
                <a:spcPct val="0"/>
              </a:spcBef>
              <a:spcAft>
                <a:spcPct val="0"/>
              </a:spcAft>
            </a:pPr>
            <a:r>
              <a:rPr lang="en-US" altLang="fr-FR" sz="2400" smtClean="0">
                <a:solidFill>
                  <a:srgbClr val="000000"/>
                </a:solidFill>
              </a:rPr>
              <a:t>CLINICAL DIAGNOSIS</a:t>
            </a:r>
            <a:endParaRPr lang="en-US" altLang="fr-FR" sz="2000" smtClean="0">
              <a:solidFill>
                <a:srgbClr val="000000"/>
              </a:solidFill>
            </a:endParaRPr>
          </a:p>
          <a:p>
            <a:pPr algn="ctr" defTabSz="449263" eaLnBrk="0" fontAlgn="base" hangingPunct="0">
              <a:spcBef>
                <a:spcPct val="0"/>
              </a:spcBef>
              <a:spcAft>
                <a:spcPct val="0"/>
              </a:spcAft>
            </a:pPr>
            <a:r>
              <a:rPr lang="fr-FR" altLang="fr-FR" sz="1600" smtClean="0">
                <a:solidFill>
                  <a:srgbClr val="AFA093"/>
                </a:solidFill>
              </a:rPr>
              <a:t>EXAMPLE</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p:txBody>
      </p:sp>
      <p:sp>
        <p:nvSpPr>
          <p:cNvPr id="5" name="ZoneTexte 4"/>
          <p:cNvSpPr txBox="1"/>
          <p:nvPr/>
        </p:nvSpPr>
        <p:spPr>
          <a:xfrm>
            <a:off x="180975" y="2676525"/>
            <a:ext cx="2381250" cy="307975"/>
          </a:xfrm>
          <a:prstGeom prst="rect">
            <a:avLst/>
          </a:prstGeom>
          <a:noFill/>
        </p:spPr>
        <p:txBody>
          <a:bodyPr>
            <a:spAutoFit/>
          </a:bodyPr>
          <a:lstStyle/>
          <a:p>
            <a:pPr defTabSz="449263" fontAlgn="base">
              <a:spcBef>
                <a:spcPct val="0"/>
              </a:spcBef>
              <a:spcAft>
                <a:spcPct val="0"/>
              </a:spcAft>
              <a:defRPr/>
            </a:pPr>
            <a:r>
              <a:rPr lang="en-US" sz="1400" b="1" dirty="0">
                <a:solidFill>
                  <a:srgbClr val="000000"/>
                </a:solidFill>
                <a:ea typeface="Microsoft YaHei" pitchFamily="34" charset="-122"/>
              </a:rPr>
              <a:t>Dark spots</a:t>
            </a:r>
          </a:p>
        </p:txBody>
      </p:sp>
      <p:grpSp>
        <p:nvGrpSpPr>
          <p:cNvPr id="104453" name="Groupe 8"/>
          <p:cNvGrpSpPr>
            <a:grpSpLocks/>
          </p:cNvGrpSpPr>
          <p:nvPr/>
        </p:nvGrpSpPr>
        <p:grpSpPr bwMode="auto">
          <a:xfrm>
            <a:off x="3690938" y="3302000"/>
            <a:ext cx="547687" cy="153988"/>
            <a:chOff x="3690937" y="3170337"/>
            <a:chExt cx="547688" cy="153889"/>
          </a:xfrm>
        </p:grpSpPr>
        <p:cxnSp>
          <p:nvCxnSpPr>
            <p:cNvPr id="4" name="Connecteur droit 3"/>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54" name="Groupe 11"/>
          <p:cNvGrpSpPr>
            <a:grpSpLocks/>
          </p:cNvGrpSpPr>
          <p:nvPr/>
        </p:nvGrpSpPr>
        <p:grpSpPr bwMode="auto">
          <a:xfrm>
            <a:off x="4238625" y="4446588"/>
            <a:ext cx="547688" cy="153987"/>
            <a:chOff x="3690937" y="3170337"/>
            <a:chExt cx="547688" cy="153889"/>
          </a:xfrm>
        </p:grpSpPr>
        <p:cxnSp>
          <p:nvCxnSpPr>
            <p:cNvPr id="13" name="Connecteur droit 12"/>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55" name="Groupe 14"/>
          <p:cNvGrpSpPr>
            <a:grpSpLocks/>
          </p:cNvGrpSpPr>
          <p:nvPr/>
        </p:nvGrpSpPr>
        <p:grpSpPr bwMode="auto">
          <a:xfrm>
            <a:off x="5534025" y="3302000"/>
            <a:ext cx="547688" cy="153988"/>
            <a:chOff x="3690937" y="3170337"/>
            <a:chExt cx="547688" cy="153889"/>
          </a:xfrm>
        </p:grpSpPr>
        <p:cxnSp>
          <p:nvCxnSpPr>
            <p:cNvPr id="16" name="Connecteur droit 15"/>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56" name="Groupe 17"/>
          <p:cNvGrpSpPr>
            <a:grpSpLocks/>
          </p:cNvGrpSpPr>
          <p:nvPr/>
        </p:nvGrpSpPr>
        <p:grpSpPr bwMode="auto">
          <a:xfrm>
            <a:off x="5534025" y="4446588"/>
            <a:ext cx="547688" cy="153987"/>
            <a:chOff x="3690937" y="3170337"/>
            <a:chExt cx="547688" cy="153889"/>
          </a:xfrm>
        </p:grpSpPr>
        <p:cxnSp>
          <p:nvCxnSpPr>
            <p:cNvPr id="19" name="Connecteur droit 18"/>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57" name="Groupe 20"/>
          <p:cNvGrpSpPr>
            <a:grpSpLocks/>
          </p:cNvGrpSpPr>
          <p:nvPr/>
        </p:nvGrpSpPr>
        <p:grpSpPr bwMode="auto">
          <a:xfrm>
            <a:off x="8358188" y="3302000"/>
            <a:ext cx="547687" cy="153988"/>
            <a:chOff x="3690937" y="3170337"/>
            <a:chExt cx="547688" cy="153889"/>
          </a:xfrm>
        </p:grpSpPr>
        <p:cxnSp>
          <p:nvCxnSpPr>
            <p:cNvPr id="22" name="Connecteur droit 21"/>
            <p:cNvCxnSpPr/>
            <p:nvPr/>
          </p:nvCxnSpPr>
          <p:spPr>
            <a:xfrm flipV="1">
              <a:off x="3714749" y="3170337"/>
              <a:ext cx="523876"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58" name="Groupe 23"/>
          <p:cNvGrpSpPr>
            <a:grpSpLocks/>
          </p:cNvGrpSpPr>
          <p:nvPr/>
        </p:nvGrpSpPr>
        <p:grpSpPr bwMode="auto">
          <a:xfrm>
            <a:off x="8382000" y="4446588"/>
            <a:ext cx="547688" cy="153987"/>
            <a:chOff x="3690937" y="3170337"/>
            <a:chExt cx="547688" cy="153889"/>
          </a:xfrm>
        </p:grpSpPr>
        <p:cxnSp>
          <p:nvCxnSpPr>
            <p:cNvPr id="25" name="Connecteur droit 24"/>
            <p:cNvCxnSpPr/>
            <p:nvPr/>
          </p:nvCxnSpPr>
          <p:spPr>
            <a:xfrm flipV="1">
              <a:off x="3714750" y="3170337"/>
              <a:ext cx="523875"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3690937" y="3170337"/>
              <a:ext cx="547688" cy="15388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7" name="ZoneTexte 26"/>
          <p:cNvSpPr txBox="1"/>
          <p:nvPr/>
        </p:nvSpPr>
        <p:spPr>
          <a:xfrm>
            <a:off x="41814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3</a:t>
            </a:r>
          </a:p>
        </p:txBody>
      </p:sp>
      <p:sp>
        <p:nvSpPr>
          <p:cNvPr id="28" name="ZoneTexte 27"/>
          <p:cNvSpPr txBox="1"/>
          <p:nvPr/>
        </p:nvSpPr>
        <p:spPr>
          <a:xfrm>
            <a:off x="5972175"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2</a:t>
            </a:r>
          </a:p>
        </p:txBody>
      </p:sp>
      <p:sp>
        <p:nvSpPr>
          <p:cNvPr id="29" name="ZoneTexte 28"/>
          <p:cNvSpPr txBox="1"/>
          <p:nvPr/>
        </p:nvSpPr>
        <p:spPr>
          <a:xfrm>
            <a:off x="7772400" y="4811713"/>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6</a:t>
            </a:r>
          </a:p>
        </p:txBody>
      </p:sp>
      <p:sp>
        <p:nvSpPr>
          <p:cNvPr id="34" name="Ellipse 33"/>
          <p:cNvSpPr/>
          <p:nvPr/>
        </p:nvSpPr>
        <p:spPr>
          <a:xfrm>
            <a:off x="7743825" y="4800600"/>
            <a:ext cx="723900" cy="307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grpSp>
        <p:nvGrpSpPr>
          <p:cNvPr id="104467" name="Groupe 78855"/>
          <p:cNvGrpSpPr>
            <a:grpSpLocks/>
          </p:cNvGrpSpPr>
          <p:nvPr/>
        </p:nvGrpSpPr>
        <p:grpSpPr bwMode="auto">
          <a:xfrm>
            <a:off x="7551738" y="4892675"/>
            <a:ext cx="133350" cy="134938"/>
            <a:chOff x="7520942" y="4735753"/>
            <a:chExt cx="133349" cy="134095"/>
          </a:xfrm>
        </p:grpSpPr>
        <p:cxnSp>
          <p:nvCxnSpPr>
            <p:cNvPr id="45" name="Connecteur droit 44"/>
            <p:cNvCxnSpPr/>
            <p:nvPr/>
          </p:nvCxnSpPr>
          <p:spPr>
            <a:xfrm flipV="1">
              <a:off x="7520942" y="4735753"/>
              <a:ext cx="133349"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cteur droit 45"/>
            <p:cNvCxnSpPr/>
            <p:nvPr/>
          </p:nvCxnSpPr>
          <p:spPr>
            <a:xfrm>
              <a:off x="7535229" y="4735753"/>
              <a:ext cx="119062" cy="1340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ZoneTexte 54"/>
          <p:cNvSpPr txBox="1"/>
          <p:nvPr/>
        </p:nvSpPr>
        <p:spPr>
          <a:xfrm>
            <a:off x="4262438" y="5735638"/>
            <a:ext cx="1525587" cy="338137"/>
          </a:xfrm>
          <a:prstGeom prst="rect">
            <a:avLst/>
          </a:prstGeom>
          <a:noFill/>
        </p:spPr>
        <p:txBody>
          <a:bodyPr>
            <a:spAutoFit/>
          </a:bodyPr>
          <a:lstStyle/>
          <a:p>
            <a:pPr algn="ctr" defTabSz="449263" fontAlgn="base">
              <a:spcBef>
                <a:spcPct val="0"/>
              </a:spcBef>
              <a:spcAft>
                <a:spcPct val="0"/>
              </a:spcAft>
              <a:defRPr/>
            </a:pPr>
            <a:r>
              <a:rPr lang="en-US" sz="1600" b="1" dirty="0">
                <a:solidFill>
                  <a:srgbClr val="000000"/>
                </a:solidFill>
                <a:ea typeface="Microsoft YaHei" pitchFamily="34" charset="-122"/>
              </a:rPr>
              <a:t>2.1.2 or 1.1.3</a:t>
            </a:r>
          </a:p>
        </p:txBody>
      </p:sp>
      <p:sp>
        <p:nvSpPr>
          <p:cNvPr id="48" name="ZoneTexte 47"/>
          <p:cNvSpPr txBox="1"/>
          <p:nvPr/>
        </p:nvSpPr>
        <p:spPr>
          <a:xfrm>
            <a:off x="7902575" y="5157788"/>
            <a:ext cx="404813" cy="307975"/>
          </a:xfrm>
          <a:prstGeom prst="rect">
            <a:avLst/>
          </a:prstGeom>
          <a:noFill/>
        </p:spPr>
        <p:txBody>
          <a:bodyPr>
            <a:spAutoFit/>
          </a:bodyPr>
          <a:lstStyle/>
          <a:p>
            <a:pPr algn="r" defTabSz="449263" fontAlgn="base">
              <a:spcBef>
                <a:spcPct val="0"/>
              </a:spcBef>
              <a:spcAft>
                <a:spcPct val="0"/>
              </a:spcAft>
              <a:defRPr/>
            </a:pPr>
            <a:r>
              <a:rPr lang="en-US" sz="1400" b="1" dirty="0">
                <a:solidFill>
                  <a:srgbClr val="000000"/>
                </a:solidFill>
                <a:ea typeface="Microsoft YaHei" pitchFamily="34" charset="-122"/>
              </a:rPr>
              <a:t>&gt;3</a:t>
            </a:r>
          </a:p>
        </p:txBody>
      </p:sp>
      <p:sp>
        <p:nvSpPr>
          <p:cNvPr id="137243" name="ZoneTexte 55"/>
          <p:cNvSpPr txBox="1">
            <a:spLocks noChangeArrowheads="1"/>
          </p:cNvSpPr>
          <p:nvPr/>
        </p:nvSpPr>
        <p:spPr bwMode="auto">
          <a:xfrm>
            <a:off x="-152400" y="1198563"/>
            <a:ext cx="9458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pPr>
            <a:r>
              <a:rPr lang="fr-FR" altLang="fr-FR" sz="1400" b="1" smtClean="0">
                <a:solidFill>
                  <a:srgbClr val="000000"/>
                </a:solidFill>
                <a:ea typeface="Microsoft YaHei" pitchFamily="34" charset="-122"/>
              </a:rPr>
              <a:t>CUSTOMER’S CONCERNS </a:t>
            </a:r>
            <a:r>
              <a:rPr lang="fr-FR" altLang="fr-FR" sz="1400" b="1" u="sng" smtClean="0">
                <a:solidFill>
                  <a:srgbClr val="000000"/>
                </a:solidFill>
                <a:ea typeface="Microsoft YaHei" pitchFamily="34" charset="-122"/>
              </a:rPr>
              <a:t>IN LINE </a:t>
            </a:r>
            <a:r>
              <a:rPr lang="fr-FR" altLang="fr-FR" sz="1400" b="1" smtClean="0">
                <a:solidFill>
                  <a:srgbClr val="000000"/>
                </a:solidFill>
                <a:ea typeface="Microsoft YaHei" pitchFamily="34" charset="-122"/>
              </a:rPr>
              <a:t>WITH BA ANALYSIS BUT </a:t>
            </a:r>
            <a:r>
              <a:rPr lang="fr-FR" altLang="fr-FR" sz="1400" b="1" u="sng" smtClean="0">
                <a:solidFill>
                  <a:srgbClr val="000000"/>
                </a:solidFill>
                <a:ea typeface="Microsoft YaHei" pitchFamily="34" charset="-122"/>
              </a:rPr>
              <a:t>NOT TOTALLY IN LINE </a:t>
            </a:r>
            <a:r>
              <a:rPr lang="fr-FR" altLang="fr-FR" sz="1400" b="1" smtClean="0">
                <a:solidFill>
                  <a:srgbClr val="000000"/>
                </a:solidFill>
                <a:ea typeface="Microsoft YaHei" pitchFamily="34" charset="-122"/>
              </a:rPr>
              <a:t>WITH  SKINCOPE RESULTS</a:t>
            </a:r>
          </a:p>
          <a:p>
            <a:pPr algn="ctr" defTabSz="449263" fontAlgn="base">
              <a:spcBef>
                <a:spcPct val="0"/>
              </a:spcBef>
              <a:spcAft>
                <a:spcPct val="0"/>
              </a:spcAft>
            </a:pPr>
            <a:r>
              <a:rPr lang="fr-FR" altLang="fr-FR" sz="1400" b="1" smtClean="0">
                <a:solidFill>
                  <a:srgbClr val="000000"/>
                </a:solidFill>
                <a:ea typeface="Microsoft YaHei" pitchFamily="34" charset="-122"/>
                <a:sym typeface="Wingdings" pitchFamily="2" charset="2"/>
              </a:rPr>
              <a:t> 2 PROFILES PROPOSALS</a:t>
            </a:r>
            <a:endParaRPr lang="fr-FR" altLang="fr-FR" sz="1400" b="1" smtClean="0">
              <a:solidFill>
                <a:srgbClr val="000000"/>
              </a:solidFill>
              <a:ea typeface="Microsoft YaHei" pitchFamily="34" charset="-122"/>
            </a:endParaRPr>
          </a:p>
        </p:txBody>
      </p:sp>
      <p:sp>
        <p:nvSpPr>
          <p:cNvPr id="52" name="Rectangle 51"/>
          <p:cNvSpPr/>
          <p:nvPr/>
        </p:nvSpPr>
        <p:spPr>
          <a:xfrm>
            <a:off x="1765300" y="4362450"/>
            <a:ext cx="1066800" cy="2095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56" name="Rectangle 55"/>
          <p:cNvSpPr/>
          <p:nvPr/>
        </p:nvSpPr>
        <p:spPr>
          <a:xfrm>
            <a:off x="1765300" y="4787900"/>
            <a:ext cx="1066800" cy="2095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
        <p:nvSpPr>
          <p:cNvPr id="58" name="Rectangle 57"/>
          <p:cNvSpPr/>
          <p:nvPr/>
        </p:nvSpPr>
        <p:spPr>
          <a:xfrm>
            <a:off x="1770380" y="4557393"/>
            <a:ext cx="533400" cy="23050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9263" fontAlgn="base">
              <a:spcBef>
                <a:spcPct val="0"/>
              </a:spcBef>
              <a:spcAft>
                <a:spcPct val="0"/>
              </a:spcAft>
            </a:pPr>
            <a:endParaRPr lang="fr-FR" smtClean="0">
              <a:solidFill>
                <a:srgbClr val="FFFFFF"/>
              </a:solidFill>
            </a:endParaRPr>
          </a:p>
        </p:txBody>
      </p:sp>
    </p:spTree>
    <p:extLst>
      <p:ext uri="{BB962C8B-B14F-4D97-AF65-F5344CB8AC3E}">
        <p14:creationId xmlns:p14="http://schemas.microsoft.com/office/powerpoint/2010/main" val="10428557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04453"/>
                                        </p:tgtEl>
                                        <p:attrNameLst>
                                          <p:attrName>style.visibility</p:attrName>
                                        </p:attrNameLst>
                                      </p:cBhvr>
                                      <p:to>
                                        <p:strVal val="visible"/>
                                      </p:to>
                                    </p:set>
                                    <p:animEffect transition="in" filter="fade">
                                      <p:cBhvr>
                                        <p:cTn id="12" dur="500"/>
                                        <p:tgtEl>
                                          <p:spTgt spid="104453"/>
                                        </p:tgtEl>
                                      </p:cBhvr>
                                    </p:animEffect>
                                  </p:childTnLst>
                                </p:cTn>
                              </p:par>
                              <p:par>
                                <p:cTn id="13" presetID="10" presetClass="entr" presetSubtype="0" fill="hold" nodeType="withEffect">
                                  <p:stCondLst>
                                    <p:cond delay="0"/>
                                  </p:stCondLst>
                                  <p:childTnLst>
                                    <p:set>
                                      <p:cBhvr>
                                        <p:cTn id="14" dur="1" fill="hold">
                                          <p:stCondLst>
                                            <p:cond delay="0"/>
                                          </p:stCondLst>
                                        </p:cTn>
                                        <p:tgtEl>
                                          <p:spTgt spid="104454"/>
                                        </p:tgtEl>
                                        <p:attrNameLst>
                                          <p:attrName>style.visibility</p:attrName>
                                        </p:attrNameLst>
                                      </p:cBhvr>
                                      <p:to>
                                        <p:strVal val="visible"/>
                                      </p:to>
                                    </p:set>
                                    <p:animEffect transition="in" filter="fade">
                                      <p:cBhvr>
                                        <p:cTn id="15" dur="500"/>
                                        <p:tgtEl>
                                          <p:spTgt spid="104454"/>
                                        </p:tgtEl>
                                      </p:cBhvr>
                                    </p:animEffect>
                                  </p:childTnLst>
                                </p:cTn>
                              </p:par>
                              <p:par>
                                <p:cTn id="16" presetID="10" presetClass="entr" presetSubtype="0" fill="hold" nodeType="withEffect">
                                  <p:stCondLst>
                                    <p:cond delay="0"/>
                                  </p:stCondLst>
                                  <p:childTnLst>
                                    <p:set>
                                      <p:cBhvr>
                                        <p:cTn id="17" dur="1" fill="hold">
                                          <p:stCondLst>
                                            <p:cond delay="0"/>
                                          </p:stCondLst>
                                        </p:cTn>
                                        <p:tgtEl>
                                          <p:spTgt spid="104455"/>
                                        </p:tgtEl>
                                        <p:attrNameLst>
                                          <p:attrName>style.visibility</p:attrName>
                                        </p:attrNameLst>
                                      </p:cBhvr>
                                      <p:to>
                                        <p:strVal val="visible"/>
                                      </p:to>
                                    </p:set>
                                    <p:animEffect transition="in" filter="fade">
                                      <p:cBhvr>
                                        <p:cTn id="18" dur="500"/>
                                        <p:tgtEl>
                                          <p:spTgt spid="104455"/>
                                        </p:tgtEl>
                                      </p:cBhvr>
                                    </p:animEffect>
                                  </p:childTnLst>
                                </p:cTn>
                              </p:par>
                              <p:par>
                                <p:cTn id="19" presetID="10" presetClass="entr" presetSubtype="0" fill="hold" nodeType="withEffect">
                                  <p:stCondLst>
                                    <p:cond delay="0"/>
                                  </p:stCondLst>
                                  <p:childTnLst>
                                    <p:set>
                                      <p:cBhvr>
                                        <p:cTn id="20" dur="1" fill="hold">
                                          <p:stCondLst>
                                            <p:cond delay="0"/>
                                          </p:stCondLst>
                                        </p:cTn>
                                        <p:tgtEl>
                                          <p:spTgt spid="104456"/>
                                        </p:tgtEl>
                                        <p:attrNameLst>
                                          <p:attrName>style.visibility</p:attrName>
                                        </p:attrNameLst>
                                      </p:cBhvr>
                                      <p:to>
                                        <p:strVal val="visible"/>
                                      </p:to>
                                    </p:set>
                                    <p:animEffect transition="in" filter="fade">
                                      <p:cBhvr>
                                        <p:cTn id="21" dur="500"/>
                                        <p:tgtEl>
                                          <p:spTgt spid="104456"/>
                                        </p:tgtEl>
                                      </p:cBhvr>
                                    </p:animEffect>
                                  </p:childTnLst>
                                </p:cTn>
                              </p:par>
                              <p:par>
                                <p:cTn id="22" presetID="10" presetClass="entr" presetSubtype="0" fill="hold" nodeType="withEffect">
                                  <p:stCondLst>
                                    <p:cond delay="0"/>
                                  </p:stCondLst>
                                  <p:childTnLst>
                                    <p:set>
                                      <p:cBhvr>
                                        <p:cTn id="23" dur="1" fill="hold">
                                          <p:stCondLst>
                                            <p:cond delay="0"/>
                                          </p:stCondLst>
                                        </p:cTn>
                                        <p:tgtEl>
                                          <p:spTgt spid="104457"/>
                                        </p:tgtEl>
                                        <p:attrNameLst>
                                          <p:attrName>style.visibility</p:attrName>
                                        </p:attrNameLst>
                                      </p:cBhvr>
                                      <p:to>
                                        <p:strVal val="visible"/>
                                      </p:to>
                                    </p:set>
                                    <p:animEffect transition="in" filter="fade">
                                      <p:cBhvr>
                                        <p:cTn id="24" dur="500"/>
                                        <p:tgtEl>
                                          <p:spTgt spid="104457"/>
                                        </p:tgtEl>
                                      </p:cBhvr>
                                    </p:animEffect>
                                  </p:childTnLst>
                                </p:cTn>
                              </p:par>
                              <p:par>
                                <p:cTn id="25" presetID="10" presetClass="entr" presetSubtype="0" fill="hold" nodeType="withEffect">
                                  <p:stCondLst>
                                    <p:cond delay="0"/>
                                  </p:stCondLst>
                                  <p:childTnLst>
                                    <p:set>
                                      <p:cBhvr>
                                        <p:cTn id="26" dur="1" fill="hold">
                                          <p:stCondLst>
                                            <p:cond delay="0"/>
                                          </p:stCondLst>
                                        </p:cTn>
                                        <p:tgtEl>
                                          <p:spTgt spid="104458"/>
                                        </p:tgtEl>
                                        <p:attrNameLst>
                                          <p:attrName>style.visibility</p:attrName>
                                        </p:attrNameLst>
                                      </p:cBhvr>
                                      <p:to>
                                        <p:strVal val="visible"/>
                                      </p:to>
                                    </p:set>
                                    <p:animEffect transition="in" filter="fade">
                                      <p:cBhvr>
                                        <p:cTn id="27" dur="500"/>
                                        <p:tgtEl>
                                          <p:spTgt spid="10445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nodeType="clickEffect">
                                  <p:stCondLst>
                                    <p:cond delay="0"/>
                                  </p:stCondLst>
                                  <p:childTnLst>
                                    <p:set>
                                      <p:cBhvr>
                                        <p:cTn id="42" dur="1" fill="hold">
                                          <p:stCondLst>
                                            <p:cond delay="0"/>
                                          </p:stCondLst>
                                        </p:cTn>
                                        <p:tgtEl>
                                          <p:spTgt spid="104467"/>
                                        </p:tgtEl>
                                        <p:attrNameLst>
                                          <p:attrName>style.visibility</p:attrName>
                                        </p:attrNameLst>
                                      </p:cBhvr>
                                      <p:to>
                                        <p:strVal val="visible"/>
                                      </p:to>
                                    </p:set>
                                    <p:animEffect transition="in" filter="fade">
                                      <p:cBhvr>
                                        <p:cTn id="43" dur="500"/>
                                        <p:tgtEl>
                                          <p:spTgt spid="10446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500"/>
                                        <p:tgtEl>
                                          <p:spTgt spid="5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500"/>
                                        <p:tgtEl>
                                          <p:spTgt spid="56"/>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P spid="28" grpId="0"/>
      <p:bldP spid="29" grpId="0"/>
      <p:bldP spid="34" grpId="0" animBg="1"/>
      <p:bldP spid="55" grpId="0"/>
      <p:bldP spid="48" grpId="0"/>
      <p:bldP spid="52" grpId="0" animBg="1"/>
      <p:bldP spid="56" grpId="0" animBg="1"/>
      <p:bldP spid="5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008" y="1196752"/>
            <a:ext cx="9036496" cy="5693866"/>
          </a:xfrm>
          <a:prstGeom prst="rect">
            <a:avLst/>
          </a:prstGeom>
        </p:spPr>
        <p:txBody>
          <a:bodyPr wrap="square">
            <a:spAutoFit/>
          </a:bodyPr>
          <a:lstStyle/>
          <a:p>
            <a:pPr algn="just"/>
            <a:r>
              <a:rPr lang="en-US" altLang="fr-FR" sz="1400" dirty="0" smtClean="0">
                <a:latin typeface="Century Gothic" pitchFamily="34" charset="0"/>
              </a:rPr>
              <a:t>Madam, I have taken note that your </a:t>
            </a:r>
            <a:r>
              <a:rPr lang="en-US" altLang="fr-FR" sz="1400" b="1" dirty="0" smtClean="0">
                <a:latin typeface="Century Gothic" pitchFamily="34" charset="0"/>
              </a:rPr>
              <a:t>main concern today is treating your dark spots. </a:t>
            </a:r>
          </a:p>
          <a:p>
            <a:pPr algn="just"/>
            <a:r>
              <a:rPr lang="en-US" altLang="fr-FR" sz="1400" dirty="0" smtClean="0">
                <a:latin typeface="Century Gothic" pitchFamily="34" charset="0"/>
              </a:rPr>
              <a:t>However, </a:t>
            </a:r>
            <a:r>
              <a:rPr lang="en-US" altLang="fr-FR" sz="1400" b="1" dirty="0" smtClean="0">
                <a:latin typeface="Century Gothic" pitchFamily="34" charset="0"/>
              </a:rPr>
              <a:t>the skin profiler </a:t>
            </a:r>
            <a:r>
              <a:rPr lang="en-US" altLang="fr-FR" sz="1400" dirty="0" smtClean="0">
                <a:latin typeface="Century Gothic" pitchFamily="34" charset="0"/>
              </a:rPr>
              <a:t>that I used </a:t>
            </a:r>
            <a:r>
              <a:rPr lang="en-US" altLang="fr-FR" sz="1400" b="1" dirty="0" smtClean="0">
                <a:latin typeface="Century Gothic" pitchFamily="34" charset="0"/>
              </a:rPr>
              <a:t>also highlights a need to treat your skin's substance</a:t>
            </a:r>
            <a:r>
              <a:rPr lang="en-US" altLang="fr-FR" sz="1400" dirty="0" smtClean="0">
                <a:latin typeface="Century Gothic" pitchFamily="34" charset="0"/>
              </a:rPr>
              <a:t>, i.e. your wrinkles and firmness.</a:t>
            </a:r>
          </a:p>
          <a:p>
            <a:pPr algn="just"/>
            <a:r>
              <a:rPr lang="en-US" altLang="fr-FR" sz="1400" dirty="0" smtClean="0">
                <a:latin typeface="Century Gothic" pitchFamily="34" charset="0"/>
              </a:rPr>
              <a:t>In fact, this device is equipped with high-tech probes which analyze the skin deep down and show certain cutaneous problems that are not yet visible to the naked eye, but are in their development stage.</a:t>
            </a:r>
          </a:p>
          <a:p>
            <a:pPr algn="just"/>
            <a:endParaRPr lang="en-US" altLang="fr-FR" sz="1400" dirty="0" smtClean="0">
              <a:latin typeface="Century Gothic" pitchFamily="34" charset="0"/>
            </a:endParaRPr>
          </a:p>
          <a:p>
            <a:pPr algn="just"/>
            <a:r>
              <a:rPr lang="en-US" altLang="fr-FR" sz="1400" b="1" dirty="0" smtClean="0">
                <a:latin typeface="Century Gothic" pitchFamily="34" charset="0"/>
              </a:rPr>
              <a:t>"EXPERT ADVICE": </a:t>
            </a:r>
            <a:r>
              <a:rPr lang="en-US" altLang="fr-FR" sz="1400" dirty="0" smtClean="0">
                <a:latin typeface="Century Gothic" pitchFamily="34" charset="0"/>
              </a:rPr>
              <a:t>Consequently, your clinical recommendation from </a:t>
            </a:r>
            <a:r>
              <a:rPr lang="en-US" altLang="fr-FR" sz="1400" dirty="0" err="1" smtClean="0">
                <a:latin typeface="Century Gothic" pitchFamily="34" charset="0"/>
              </a:rPr>
              <a:t>Laclinic-Montreux</a:t>
            </a:r>
            <a:r>
              <a:rPr lang="en-US" altLang="fr-FR" sz="1400" dirty="0" smtClean="0">
                <a:latin typeface="Century Gothic" pitchFamily="34" charset="0"/>
              </a:rPr>
              <a:t> would be to also take into account the skin profiler results and </a:t>
            </a:r>
            <a:r>
              <a:rPr lang="en-US" altLang="fr-FR" sz="1400" b="1" dirty="0" smtClean="0">
                <a:latin typeface="Century Gothic" pitchFamily="34" charset="0"/>
              </a:rPr>
              <a:t>focus on treating your dark spots and skin substance</a:t>
            </a:r>
            <a:r>
              <a:rPr lang="en-US" altLang="fr-FR" sz="1400" dirty="0" smtClean="0">
                <a:latin typeface="Century Gothic" pitchFamily="34" charset="0"/>
              </a:rPr>
              <a:t>, which corresponds to a </a:t>
            </a:r>
            <a:r>
              <a:rPr lang="en-US" altLang="fr-FR" sz="1400" b="1" dirty="0" smtClean="0">
                <a:latin typeface="Century Gothic" pitchFamily="34" charset="0"/>
              </a:rPr>
              <a:t>2.1.2 combination profile.  </a:t>
            </a:r>
          </a:p>
          <a:p>
            <a:pPr algn="just"/>
            <a:r>
              <a:rPr lang="en-US" altLang="fr-FR" sz="1400" dirty="0" smtClean="0">
                <a:latin typeface="Century Gothic" pitchFamily="34" charset="0"/>
              </a:rPr>
              <a:t>This profile combines 2 powerful active ingredients to target your substance, 2 others to treat your dark spots and 1 ingredient to treat your  skin texture.</a:t>
            </a:r>
          </a:p>
          <a:p>
            <a:pPr algn="just"/>
            <a:endParaRPr lang="en-US" altLang="fr-FR" sz="1400" dirty="0" smtClean="0">
              <a:latin typeface="Century Gothic" pitchFamily="34" charset="0"/>
            </a:endParaRPr>
          </a:p>
          <a:p>
            <a:pPr algn="just"/>
            <a:r>
              <a:rPr lang="en-US" altLang="fr-FR" sz="1400" b="1" dirty="0" smtClean="0">
                <a:latin typeface="Century Gothic" pitchFamily="34" charset="0"/>
              </a:rPr>
              <a:t>"ADVICE DIRECTLY LINKED TO THE CLIENT'S CONCERNS": </a:t>
            </a:r>
            <a:r>
              <a:rPr lang="en-US" altLang="fr-FR" sz="1400" dirty="0" smtClean="0">
                <a:latin typeface="Century Gothic" pitchFamily="34" charset="0"/>
              </a:rPr>
              <a:t>However, if you prefer to focus on </a:t>
            </a:r>
            <a:r>
              <a:rPr lang="en-US" altLang="fr-FR" sz="1400" b="1" dirty="0" smtClean="0">
                <a:latin typeface="Century Gothic" pitchFamily="34" charset="0"/>
              </a:rPr>
              <a:t>mainly treating your dark spots, </a:t>
            </a:r>
            <a:r>
              <a:rPr lang="en-US" altLang="fr-FR" sz="1400" dirty="0" smtClean="0">
                <a:latin typeface="Century Gothic" pitchFamily="34" charset="0"/>
              </a:rPr>
              <a:t>that would be a </a:t>
            </a:r>
            <a:r>
              <a:rPr lang="en-US" altLang="fr-FR" sz="1400" b="1" dirty="0" smtClean="0">
                <a:latin typeface="Century Gothic" pitchFamily="34" charset="0"/>
              </a:rPr>
              <a:t>1.1.3 radical profile</a:t>
            </a:r>
            <a:r>
              <a:rPr lang="en-US" altLang="fr-FR" sz="1400" dirty="0" smtClean="0">
                <a:latin typeface="Century Gothic" pitchFamily="34" charset="0"/>
              </a:rPr>
              <a:t>, containing 3 powerful active ingredients that target your dark spots. Moreover, in all cases, the product would also treat your skin texture (surface irregularities, dilated pores) (1 active ingredient) as well as your substance (wrinkles, loss of firmness) (1 active ingredient).</a:t>
            </a:r>
          </a:p>
          <a:p>
            <a:pPr algn="just"/>
            <a:endParaRPr lang="en-US" altLang="fr-FR" sz="1400" dirty="0" smtClean="0">
              <a:latin typeface="Century Gothic" pitchFamily="34" charset="0"/>
            </a:endParaRPr>
          </a:p>
          <a:p>
            <a:pPr algn="just"/>
            <a:r>
              <a:rPr lang="en-US" altLang="fr-FR" sz="1400" b="1" dirty="0" smtClean="0">
                <a:latin typeface="Century Gothic" pitchFamily="34" charset="0"/>
              </a:rPr>
              <a:t>What profile best corresponds to your needs and expectations today?</a:t>
            </a:r>
          </a:p>
          <a:p>
            <a:pPr algn="just"/>
            <a:r>
              <a:rPr lang="en-US" altLang="fr-FR" sz="1400" dirty="0" smtClean="0">
                <a:latin typeface="Century Gothic" pitchFamily="34" charset="0"/>
              </a:rPr>
              <a:t>- Emphasis on treating TONE + SUBSTANCE </a:t>
            </a:r>
            <a:r>
              <a:rPr lang="en-US" altLang="fr-FR" sz="1400" dirty="0" smtClean="0">
                <a:latin typeface="Century Gothic" pitchFamily="34" charset="0"/>
                <a:sym typeface="Wingdings" pitchFamily="2" charset="2"/>
              </a:rPr>
              <a:t> 2.1.2 profile. </a:t>
            </a:r>
            <a:r>
              <a:rPr lang="en-US" altLang="fr-FR" sz="1400" dirty="0" smtClean="0">
                <a:latin typeface="Century Gothic" pitchFamily="34" charset="0"/>
              </a:rPr>
              <a:t>More information on each active ingredient contained in this dose and on the texture may be found in the technical data sheet.</a:t>
            </a:r>
          </a:p>
          <a:p>
            <a:pPr algn="just"/>
            <a:r>
              <a:rPr lang="en-US" altLang="fr-FR" sz="1400" dirty="0" smtClean="0">
                <a:latin typeface="Century Gothic" pitchFamily="34" charset="0"/>
              </a:rPr>
              <a:t>- Emphasis on treating TONE </a:t>
            </a:r>
            <a:r>
              <a:rPr lang="en-US" altLang="fr-FR" sz="1400" dirty="0" smtClean="0">
                <a:latin typeface="Century Gothic" pitchFamily="34" charset="0"/>
                <a:sym typeface="Wingdings" pitchFamily="2" charset="2"/>
              </a:rPr>
              <a:t> 1.1.3 profile </a:t>
            </a:r>
            <a:r>
              <a:rPr lang="en-US" altLang="fr-FR" sz="1400" dirty="0" smtClean="0">
                <a:latin typeface="Century Gothic" pitchFamily="34" charset="0"/>
              </a:rPr>
              <a:t>More information on each active ingredient contained in this dose and on the texture may be found in the technical data sheet.</a:t>
            </a:r>
          </a:p>
          <a:p>
            <a:pPr algn="just"/>
            <a:endParaRPr lang="en-US" altLang="fr-FR" sz="1400" dirty="0" smtClean="0">
              <a:latin typeface="Century Gothic" pitchFamily="34" charset="0"/>
            </a:endParaRPr>
          </a:p>
          <a:p>
            <a:pPr algn="just"/>
            <a:endParaRPr lang="en-US" altLang="fr-FR" sz="1400" dirty="0">
              <a:latin typeface="Century Gothic" pitchFamily="34" charset="0"/>
            </a:endParaRPr>
          </a:p>
        </p:txBody>
      </p:sp>
    </p:spTree>
    <p:extLst>
      <p:ext uri="{BB962C8B-B14F-4D97-AF65-F5344CB8AC3E}">
        <p14:creationId xmlns:p14="http://schemas.microsoft.com/office/powerpoint/2010/main" val="315491930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2993" t="14222" r="48753" b="9732"/>
          <a:stretch/>
        </p:blipFill>
        <p:spPr bwMode="auto">
          <a:xfrm>
            <a:off x="1988440" y="1222149"/>
            <a:ext cx="5252879" cy="5173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8242"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fr-FR" sz="2400">
                <a:solidFill>
                  <a:schemeClr val="tx1"/>
                </a:solidFill>
                <a:latin typeface="Century Gothic" pitchFamily="34" charset="0"/>
                <a:ea typeface="MS PGothic" pitchFamily="34" charset="-128"/>
              </a:rPr>
              <a:t>Re-PLASTY PRESCRIPTION </a:t>
            </a:r>
          </a:p>
          <a:p>
            <a:pPr algn="ctr" eaLnBrk="0" hangingPunct="0"/>
            <a:r>
              <a:rPr lang="en-US" altLang="fr-FR" sz="2400">
                <a:solidFill>
                  <a:schemeClr val="tx1"/>
                </a:solidFill>
                <a:latin typeface="Century Gothic" pitchFamily="34" charset="0"/>
                <a:ea typeface="MS PGothic" pitchFamily="34" charset="-128"/>
              </a:rPr>
              <a:t>CLINICAL DIAGNOSIS</a:t>
            </a:r>
            <a:endParaRPr lang="en-US" altLang="fr-FR" sz="2000">
              <a:solidFill>
                <a:schemeClr val="tx1"/>
              </a:solidFill>
              <a:latin typeface="Century Gothic" pitchFamily="34" charset="0"/>
              <a:ea typeface="MS PGothic" pitchFamily="34" charset="-128"/>
            </a:endParaRPr>
          </a:p>
          <a:p>
            <a:pPr algn="ctr" eaLnBrk="0" hangingPunct="0">
              <a:buClr>
                <a:srgbClr val="656364"/>
              </a:buClr>
              <a:buSzPct val="100000"/>
            </a:pPr>
            <a:r>
              <a:rPr lang="fr-FR" altLang="fr-FR" sz="1600">
                <a:solidFill>
                  <a:srgbClr val="AFA093"/>
                </a:solidFill>
                <a:latin typeface="Century Gothic" pitchFamily="34" charset="0"/>
                <a:ea typeface="MS PGothic" pitchFamily="34" charset="-128"/>
              </a:rPr>
              <a:t>HOW TO COMPLETE THE MADE-TO-MEASURE PART</a:t>
            </a:r>
          </a:p>
          <a:p>
            <a:pPr algn="ctr" eaLnBrk="0" hangingPunct="0">
              <a:buClr>
                <a:srgbClr val="656364"/>
              </a:buClr>
              <a:buSzPct val="100000"/>
            </a:pPr>
            <a:endParaRPr lang="fr-FR" altLang="fr-FR" sz="100">
              <a:solidFill>
                <a:srgbClr val="AFA093"/>
              </a:solidFill>
              <a:latin typeface="Century Gothic" pitchFamily="34" charset="0"/>
              <a:ea typeface="MS PGothic" pitchFamily="34" charset="-128"/>
            </a:endParaRPr>
          </a:p>
        </p:txBody>
      </p:sp>
      <p:sp>
        <p:nvSpPr>
          <p:cNvPr id="2" name="Rectangle 1"/>
          <p:cNvSpPr/>
          <p:nvPr/>
        </p:nvSpPr>
        <p:spPr>
          <a:xfrm>
            <a:off x="1679575" y="4484688"/>
            <a:ext cx="5767388" cy="1911350"/>
          </a:xfrm>
          <a:prstGeom prst="rect">
            <a:avLst/>
          </a:prstGeom>
          <a:noFill/>
          <a:ln>
            <a:solidFill>
              <a:srgbClr val="AFA09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Tree>
    <p:extLst>
      <p:ext uri="{BB962C8B-B14F-4D97-AF65-F5344CB8AC3E}">
        <p14:creationId xmlns:p14="http://schemas.microsoft.com/office/powerpoint/2010/main" val="20910041"/>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p:cNvPicPr>
            <a:picLocks noChangeAspect="1" noChangeArrowheads="1"/>
          </p:cNvPicPr>
          <p:nvPr/>
        </p:nvPicPr>
        <p:blipFill>
          <a:blip r:embed="rId3">
            <a:extLst>
              <a:ext uri="{28A0092B-C50C-407E-A947-70E740481C1C}">
                <a14:useLocalDpi xmlns:a14="http://schemas.microsoft.com/office/drawing/2010/main" val="0"/>
              </a:ext>
            </a:extLst>
          </a:blip>
          <a:srcRect l="6927" t="18996" r="5405" b="7706"/>
          <a:stretch>
            <a:fillRect/>
          </a:stretch>
        </p:blipFill>
        <p:spPr bwMode="auto">
          <a:xfrm>
            <a:off x="495300" y="1741488"/>
            <a:ext cx="8648700" cy="3906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799013" y="2209800"/>
            <a:ext cx="1501775" cy="461963"/>
          </a:xfrm>
          <a:prstGeom prst="rect">
            <a:avLst/>
          </a:prstGeom>
          <a:noFill/>
        </p:spPr>
        <p:txBody>
          <a:bodyPr>
            <a:spAutoFit/>
          </a:bodyPr>
          <a:lstStyle/>
          <a:p>
            <a:pPr>
              <a:defRPr/>
            </a:pPr>
            <a:r>
              <a:rPr lang="fr-FR" sz="2400" b="1" dirty="0">
                <a:solidFill>
                  <a:schemeClr val="tx1"/>
                </a:solidFill>
                <a:latin typeface="+mn-lt"/>
              </a:rPr>
              <a:t>3.1.1</a:t>
            </a:r>
          </a:p>
        </p:txBody>
      </p:sp>
      <p:sp>
        <p:nvSpPr>
          <p:cNvPr id="3" name="Rectangle 2"/>
          <p:cNvSpPr/>
          <p:nvPr/>
        </p:nvSpPr>
        <p:spPr>
          <a:xfrm>
            <a:off x="2703513" y="3810000"/>
            <a:ext cx="4940300" cy="1603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 name="Rectangle 4"/>
          <p:cNvSpPr/>
          <p:nvPr/>
        </p:nvSpPr>
        <p:spPr>
          <a:xfrm>
            <a:off x="2703513" y="4535488"/>
            <a:ext cx="1654175" cy="1603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 name="Ellipse 3"/>
          <p:cNvSpPr/>
          <p:nvPr/>
        </p:nvSpPr>
        <p:spPr>
          <a:xfrm>
            <a:off x="7515225" y="3500438"/>
            <a:ext cx="254000" cy="2667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8" name="Ellipse 7"/>
          <p:cNvSpPr/>
          <p:nvPr/>
        </p:nvSpPr>
        <p:spPr>
          <a:xfrm>
            <a:off x="4224338" y="4229100"/>
            <a:ext cx="276225" cy="2778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Rectangle 9"/>
          <p:cNvSpPr/>
          <p:nvPr/>
        </p:nvSpPr>
        <p:spPr>
          <a:xfrm>
            <a:off x="2708275" y="5221288"/>
            <a:ext cx="1654175" cy="158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1" name="Ellipse 10"/>
          <p:cNvSpPr/>
          <p:nvPr/>
        </p:nvSpPr>
        <p:spPr>
          <a:xfrm>
            <a:off x="4219575" y="4914900"/>
            <a:ext cx="276225" cy="2778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2" name="ZoneTexte 11"/>
          <p:cNvSpPr txBox="1"/>
          <p:nvPr/>
        </p:nvSpPr>
        <p:spPr>
          <a:xfrm>
            <a:off x="88900" y="3695700"/>
            <a:ext cx="400050" cy="460375"/>
          </a:xfrm>
          <a:prstGeom prst="rect">
            <a:avLst/>
          </a:prstGeom>
          <a:noFill/>
        </p:spPr>
        <p:txBody>
          <a:bodyPr>
            <a:spAutoFit/>
          </a:bodyPr>
          <a:lstStyle/>
          <a:p>
            <a:pPr>
              <a:defRPr/>
            </a:pPr>
            <a:r>
              <a:rPr lang="fr-FR" sz="2400" b="1" dirty="0">
                <a:solidFill>
                  <a:schemeClr val="tx1"/>
                </a:solidFill>
                <a:latin typeface="+mn-lt"/>
              </a:rPr>
              <a:t>3</a:t>
            </a:r>
          </a:p>
        </p:txBody>
      </p:sp>
      <p:sp>
        <p:nvSpPr>
          <p:cNvPr id="13" name="ZoneTexte 12"/>
          <p:cNvSpPr txBox="1"/>
          <p:nvPr/>
        </p:nvSpPr>
        <p:spPr>
          <a:xfrm>
            <a:off x="88900" y="4429125"/>
            <a:ext cx="400050" cy="460375"/>
          </a:xfrm>
          <a:prstGeom prst="rect">
            <a:avLst/>
          </a:prstGeom>
          <a:noFill/>
        </p:spPr>
        <p:txBody>
          <a:bodyPr>
            <a:spAutoFit/>
          </a:bodyPr>
          <a:lstStyle/>
          <a:p>
            <a:pPr>
              <a:defRPr/>
            </a:pPr>
            <a:r>
              <a:rPr lang="fr-FR" sz="2400" b="1" dirty="0">
                <a:solidFill>
                  <a:schemeClr val="tx1"/>
                </a:solidFill>
                <a:latin typeface="+mn-lt"/>
              </a:rPr>
              <a:t>1</a:t>
            </a:r>
          </a:p>
        </p:txBody>
      </p:sp>
      <p:sp>
        <p:nvSpPr>
          <p:cNvPr id="14" name="ZoneTexte 13"/>
          <p:cNvSpPr txBox="1"/>
          <p:nvPr/>
        </p:nvSpPr>
        <p:spPr>
          <a:xfrm>
            <a:off x="88900" y="5121275"/>
            <a:ext cx="400050" cy="461963"/>
          </a:xfrm>
          <a:prstGeom prst="rect">
            <a:avLst/>
          </a:prstGeom>
          <a:noFill/>
        </p:spPr>
        <p:txBody>
          <a:bodyPr>
            <a:spAutoFit/>
          </a:bodyPr>
          <a:lstStyle/>
          <a:p>
            <a:pPr>
              <a:defRPr/>
            </a:pPr>
            <a:r>
              <a:rPr lang="fr-FR" sz="2400" b="1" dirty="0">
                <a:solidFill>
                  <a:schemeClr val="tx1"/>
                </a:solidFill>
                <a:latin typeface="+mn-lt"/>
              </a:rPr>
              <a:t>1</a:t>
            </a:r>
          </a:p>
        </p:txBody>
      </p:sp>
      <p:sp>
        <p:nvSpPr>
          <p:cNvPr id="7" name="ZoneTexte 6"/>
          <p:cNvSpPr txBox="1"/>
          <p:nvPr/>
        </p:nvSpPr>
        <p:spPr>
          <a:xfrm>
            <a:off x="0" y="2178050"/>
            <a:ext cx="2844800" cy="522288"/>
          </a:xfrm>
          <a:prstGeom prst="rect">
            <a:avLst/>
          </a:prstGeom>
          <a:noFill/>
        </p:spPr>
        <p:txBody>
          <a:bodyPr>
            <a:spAutoFit/>
          </a:bodyPr>
          <a:lstStyle/>
          <a:p>
            <a:pPr algn="r">
              <a:defRPr/>
            </a:pPr>
            <a:r>
              <a:rPr lang="en-US" sz="1400" b="1" dirty="0">
                <a:solidFill>
                  <a:schemeClr val="tx1"/>
                </a:solidFill>
                <a:latin typeface="+mn-lt"/>
              </a:rPr>
              <a:t>1/ note the customer’s profile, according to diagnosis results</a:t>
            </a:r>
          </a:p>
        </p:txBody>
      </p:sp>
      <p:cxnSp>
        <p:nvCxnSpPr>
          <p:cNvPr id="17" name="Connecteur droit avec flèche 16"/>
          <p:cNvCxnSpPr/>
          <p:nvPr/>
        </p:nvCxnSpPr>
        <p:spPr>
          <a:xfrm>
            <a:off x="2844800" y="2439988"/>
            <a:ext cx="69056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ZoneTexte 18"/>
          <p:cNvSpPr txBox="1"/>
          <p:nvPr/>
        </p:nvSpPr>
        <p:spPr>
          <a:xfrm>
            <a:off x="317500" y="5951538"/>
            <a:ext cx="6835775" cy="307975"/>
          </a:xfrm>
          <a:prstGeom prst="rect">
            <a:avLst/>
          </a:prstGeom>
          <a:noFill/>
        </p:spPr>
        <p:txBody>
          <a:bodyPr>
            <a:spAutoFit/>
          </a:bodyPr>
          <a:lstStyle/>
          <a:p>
            <a:pPr algn="ctr">
              <a:defRPr/>
            </a:pPr>
            <a:r>
              <a:rPr lang="en-US" sz="1400" b="1" dirty="0">
                <a:solidFill>
                  <a:schemeClr val="tx1"/>
                </a:solidFill>
                <a:latin typeface="+mn-lt"/>
              </a:rPr>
              <a:t>2/ Complete the made-to-measure part with a black pen</a:t>
            </a:r>
          </a:p>
        </p:txBody>
      </p:sp>
      <p:cxnSp>
        <p:nvCxnSpPr>
          <p:cNvPr id="20" name="Connecteur droit avec flèche 19"/>
          <p:cNvCxnSpPr/>
          <p:nvPr/>
        </p:nvCxnSpPr>
        <p:spPr>
          <a:xfrm flipV="1">
            <a:off x="3394075" y="5583238"/>
            <a:ext cx="825500" cy="36353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6850063" y="5843588"/>
            <a:ext cx="2293937" cy="523875"/>
          </a:xfrm>
          <a:prstGeom prst="rect">
            <a:avLst/>
          </a:prstGeom>
          <a:noFill/>
        </p:spPr>
        <p:txBody>
          <a:bodyPr>
            <a:spAutoFit/>
          </a:bodyPr>
          <a:lstStyle/>
          <a:p>
            <a:pPr algn="ctr">
              <a:defRPr/>
            </a:pPr>
            <a:r>
              <a:rPr lang="en-US" sz="1400" b="1" dirty="0">
                <a:solidFill>
                  <a:schemeClr val="tx1"/>
                </a:solidFill>
                <a:latin typeface="+mn-lt"/>
              </a:rPr>
              <a:t>3/ tick the day and night boxes</a:t>
            </a:r>
          </a:p>
        </p:txBody>
      </p:sp>
      <p:cxnSp>
        <p:nvCxnSpPr>
          <p:cNvPr id="25" name="Connecteur droit avec flèche 24"/>
          <p:cNvCxnSpPr>
            <a:stCxn id="23" idx="0"/>
          </p:cNvCxnSpPr>
          <p:nvPr/>
        </p:nvCxnSpPr>
        <p:spPr>
          <a:xfrm flipV="1">
            <a:off x="7997825" y="5300663"/>
            <a:ext cx="419100" cy="5429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flipV="1">
            <a:off x="8272463" y="4506913"/>
            <a:ext cx="192087" cy="1809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8272463" y="4457700"/>
            <a:ext cx="192087" cy="2301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flipV="1">
            <a:off x="8272463" y="4908550"/>
            <a:ext cx="192087" cy="1809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a:off x="8272463" y="4859338"/>
            <a:ext cx="192087" cy="2301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9287"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fr-FR" sz="2400">
                <a:solidFill>
                  <a:schemeClr val="tx1"/>
                </a:solidFill>
                <a:latin typeface="Century Gothic" pitchFamily="34" charset="0"/>
                <a:ea typeface="MS PGothic" pitchFamily="34" charset="-128"/>
              </a:rPr>
              <a:t>Re-PLASTY PRESCRIPTION </a:t>
            </a:r>
          </a:p>
          <a:p>
            <a:pPr algn="ctr" eaLnBrk="0" hangingPunct="0"/>
            <a:r>
              <a:rPr lang="en-US" altLang="fr-FR" sz="2400">
                <a:solidFill>
                  <a:schemeClr val="tx1"/>
                </a:solidFill>
                <a:latin typeface="Century Gothic" pitchFamily="34" charset="0"/>
                <a:ea typeface="MS PGothic" pitchFamily="34" charset="-128"/>
              </a:rPr>
              <a:t>CLINICAL DIAGNOSIS</a:t>
            </a:r>
            <a:endParaRPr lang="en-US" altLang="fr-FR" sz="2000">
              <a:solidFill>
                <a:schemeClr val="tx1"/>
              </a:solidFill>
              <a:latin typeface="Century Gothic" pitchFamily="34" charset="0"/>
              <a:ea typeface="MS PGothic" pitchFamily="34" charset="-128"/>
            </a:endParaRPr>
          </a:p>
          <a:p>
            <a:pPr algn="ctr" eaLnBrk="0" hangingPunct="0">
              <a:buClr>
                <a:srgbClr val="656364"/>
              </a:buClr>
              <a:buSzPct val="100000"/>
            </a:pPr>
            <a:r>
              <a:rPr lang="fr-FR" altLang="fr-FR" sz="1600">
                <a:solidFill>
                  <a:srgbClr val="AFA093"/>
                </a:solidFill>
                <a:latin typeface="Century Gothic" pitchFamily="34" charset="0"/>
                <a:ea typeface="MS PGothic" pitchFamily="34" charset="-128"/>
              </a:rPr>
              <a:t>HOW TO COMPLETE THE MADE-TO-MEASURE PART</a:t>
            </a:r>
          </a:p>
          <a:p>
            <a:pPr algn="ctr" eaLnBrk="0" hangingPunct="0">
              <a:buClr>
                <a:srgbClr val="656364"/>
              </a:buClr>
              <a:buSzPct val="100000"/>
            </a:pPr>
            <a:endParaRPr lang="fr-FR" altLang="fr-FR" sz="100">
              <a:solidFill>
                <a:srgbClr val="AFA093"/>
              </a:solidFill>
              <a:latin typeface="Century Gothic" pitchFamily="34" charset="0"/>
              <a:ea typeface="MS PGothic" pitchFamily="34" charset="-128"/>
            </a:endParaRPr>
          </a:p>
        </p:txBody>
      </p:sp>
    </p:spTree>
    <p:extLst>
      <p:ext uri="{BB962C8B-B14F-4D97-AF65-F5344CB8AC3E}">
        <p14:creationId xmlns:p14="http://schemas.microsoft.com/office/powerpoint/2010/main" val="3809949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0" presetClass="entr" presetSubtype="0" fill="hold"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par>
                                <p:cTn id="57" presetID="10"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4" grpId="0" animBg="1"/>
      <p:bldP spid="8" grpId="0" animBg="1"/>
      <p:bldP spid="10" grpId="0" animBg="1"/>
      <p:bldP spid="11" grpId="0" animBg="1"/>
      <p:bldP spid="12" grpId="0"/>
      <p:bldP spid="13" grpId="0"/>
      <p:bldP spid="14" grpId="0"/>
      <p:bldP spid="7" grpId="0"/>
      <p:bldP spid="19"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p:cNvPicPr>
            <a:picLocks noChangeAspect="1" noChangeArrowheads="1"/>
          </p:cNvPicPr>
          <p:nvPr/>
        </p:nvPicPr>
        <p:blipFill>
          <a:blip r:embed="rId2">
            <a:extLst>
              <a:ext uri="{28A0092B-C50C-407E-A947-70E740481C1C}">
                <a14:useLocalDpi xmlns:a14="http://schemas.microsoft.com/office/drawing/2010/main" val="0"/>
              </a:ext>
            </a:extLst>
          </a:blip>
          <a:srcRect l="6927" t="18996" r="5405" b="7706"/>
          <a:stretch>
            <a:fillRect/>
          </a:stretch>
        </p:blipFill>
        <p:spPr bwMode="auto">
          <a:xfrm>
            <a:off x="495300" y="1741488"/>
            <a:ext cx="8648700" cy="3906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4799013" y="2209800"/>
            <a:ext cx="1501775" cy="461963"/>
          </a:xfrm>
          <a:prstGeom prst="rect">
            <a:avLst/>
          </a:prstGeom>
          <a:noFill/>
        </p:spPr>
        <p:txBody>
          <a:bodyPr>
            <a:spAutoFit/>
          </a:bodyPr>
          <a:lstStyle/>
          <a:p>
            <a:pPr>
              <a:defRPr/>
            </a:pPr>
            <a:r>
              <a:rPr lang="fr-FR" sz="2400" b="1" dirty="0">
                <a:solidFill>
                  <a:schemeClr val="tx1"/>
                </a:solidFill>
                <a:latin typeface="+mn-lt"/>
              </a:rPr>
              <a:t>2.1.2</a:t>
            </a:r>
          </a:p>
        </p:txBody>
      </p:sp>
      <p:sp>
        <p:nvSpPr>
          <p:cNvPr id="3" name="Rectangle 2"/>
          <p:cNvSpPr/>
          <p:nvPr/>
        </p:nvSpPr>
        <p:spPr>
          <a:xfrm>
            <a:off x="2703513" y="3810000"/>
            <a:ext cx="3297237" cy="1603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5" name="Rectangle 4"/>
          <p:cNvSpPr/>
          <p:nvPr/>
        </p:nvSpPr>
        <p:spPr>
          <a:xfrm>
            <a:off x="2703513" y="4535488"/>
            <a:ext cx="1654175" cy="1603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4" name="Ellipse 3"/>
          <p:cNvSpPr/>
          <p:nvPr/>
        </p:nvSpPr>
        <p:spPr>
          <a:xfrm>
            <a:off x="5873750" y="3500438"/>
            <a:ext cx="254000" cy="2667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8" name="Ellipse 7"/>
          <p:cNvSpPr/>
          <p:nvPr/>
        </p:nvSpPr>
        <p:spPr>
          <a:xfrm>
            <a:off x="4224338" y="4229100"/>
            <a:ext cx="276225" cy="2778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0" name="Rectangle 9"/>
          <p:cNvSpPr/>
          <p:nvPr/>
        </p:nvSpPr>
        <p:spPr>
          <a:xfrm>
            <a:off x="2708275" y="5221288"/>
            <a:ext cx="3292475" cy="158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1" name="Ellipse 10"/>
          <p:cNvSpPr/>
          <p:nvPr/>
        </p:nvSpPr>
        <p:spPr>
          <a:xfrm>
            <a:off x="5873750" y="4914900"/>
            <a:ext cx="276225" cy="2778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2" name="ZoneTexte 11"/>
          <p:cNvSpPr txBox="1"/>
          <p:nvPr/>
        </p:nvSpPr>
        <p:spPr>
          <a:xfrm>
            <a:off x="88900" y="3695700"/>
            <a:ext cx="400050" cy="460375"/>
          </a:xfrm>
          <a:prstGeom prst="rect">
            <a:avLst/>
          </a:prstGeom>
          <a:noFill/>
        </p:spPr>
        <p:txBody>
          <a:bodyPr>
            <a:spAutoFit/>
          </a:bodyPr>
          <a:lstStyle/>
          <a:p>
            <a:pPr>
              <a:defRPr/>
            </a:pPr>
            <a:r>
              <a:rPr lang="fr-FR" sz="2400" b="1" dirty="0">
                <a:solidFill>
                  <a:schemeClr val="tx1"/>
                </a:solidFill>
                <a:latin typeface="+mn-lt"/>
              </a:rPr>
              <a:t>2</a:t>
            </a:r>
          </a:p>
        </p:txBody>
      </p:sp>
      <p:sp>
        <p:nvSpPr>
          <p:cNvPr id="13" name="ZoneTexte 12"/>
          <p:cNvSpPr txBox="1"/>
          <p:nvPr/>
        </p:nvSpPr>
        <p:spPr>
          <a:xfrm>
            <a:off x="88900" y="4429125"/>
            <a:ext cx="400050" cy="460375"/>
          </a:xfrm>
          <a:prstGeom prst="rect">
            <a:avLst/>
          </a:prstGeom>
          <a:noFill/>
        </p:spPr>
        <p:txBody>
          <a:bodyPr>
            <a:spAutoFit/>
          </a:bodyPr>
          <a:lstStyle/>
          <a:p>
            <a:pPr>
              <a:defRPr/>
            </a:pPr>
            <a:r>
              <a:rPr lang="fr-FR" sz="2400" b="1" dirty="0">
                <a:solidFill>
                  <a:schemeClr val="tx1"/>
                </a:solidFill>
                <a:latin typeface="+mn-lt"/>
              </a:rPr>
              <a:t>1</a:t>
            </a:r>
          </a:p>
        </p:txBody>
      </p:sp>
      <p:sp>
        <p:nvSpPr>
          <p:cNvPr id="14" name="ZoneTexte 13"/>
          <p:cNvSpPr txBox="1"/>
          <p:nvPr/>
        </p:nvSpPr>
        <p:spPr>
          <a:xfrm>
            <a:off x="88900" y="5121275"/>
            <a:ext cx="400050" cy="461963"/>
          </a:xfrm>
          <a:prstGeom prst="rect">
            <a:avLst/>
          </a:prstGeom>
          <a:noFill/>
        </p:spPr>
        <p:txBody>
          <a:bodyPr>
            <a:spAutoFit/>
          </a:bodyPr>
          <a:lstStyle/>
          <a:p>
            <a:pPr>
              <a:defRPr/>
            </a:pPr>
            <a:r>
              <a:rPr lang="fr-FR" sz="2400" b="1" dirty="0">
                <a:solidFill>
                  <a:schemeClr val="tx1"/>
                </a:solidFill>
                <a:latin typeface="+mn-lt"/>
              </a:rPr>
              <a:t>2</a:t>
            </a:r>
          </a:p>
        </p:txBody>
      </p:sp>
      <p:sp>
        <p:nvSpPr>
          <p:cNvPr id="7" name="ZoneTexte 6"/>
          <p:cNvSpPr txBox="1"/>
          <p:nvPr/>
        </p:nvSpPr>
        <p:spPr>
          <a:xfrm>
            <a:off x="0" y="2178050"/>
            <a:ext cx="2844800" cy="522288"/>
          </a:xfrm>
          <a:prstGeom prst="rect">
            <a:avLst/>
          </a:prstGeom>
          <a:noFill/>
        </p:spPr>
        <p:txBody>
          <a:bodyPr>
            <a:spAutoFit/>
          </a:bodyPr>
          <a:lstStyle/>
          <a:p>
            <a:pPr algn="r">
              <a:defRPr/>
            </a:pPr>
            <a:r>
              <a:rPr lang="en-US" sz="1400" b="1" dirty="0">
                <a:solidFill>
                  <a:schemeClr val="tx1"/>
                </a:solidFill>
                <a:latin typeface="+mn-lt"/>
              </a:rPr>
              <a:t>1/ note the customer’s profile, according to diagnosis results</a:t>
            </a:r>
          </a:p>
        </p:txBody>
      </p:sp>
      <p:cxnSp>
        <p:nvCxnSpPr>
          <p:cNvPr id="17" name="Connecteur droit avec flèche 16"/>
          <p:cNvCxnSpPr/>
          <p:nvPr/>
        </p:nvCxnSpPr>
        <p:spPr>
          <a:xfrm>
            <a:off x="2844800" y="2439988"/>
            <a:ext cx="69056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ZoneTexte 18"/>
          <p:cNvSpPr txBox="1"/>
          <p:nvPr/>
        </p:nvSpPr>
        <p:spPr>
          <a:xfrm>
            <a:off x="317500" y="5951538"/>
            <a:ext cx="6835775" cy="307975"/>
          </a:xfrm>
          <a:prstGeom prst="rect">
            <a:avLst/>
          </a:prstGeom>
          <a:noFill/>
        </p:spPr>
        <p:txBody>
          <a:bodyPr>
            <a:spAutoFit/>
          </a:bodyPr>
          <a:lstStyle/>
          <a:p>
            <a:pPr algn="ctr">
              <a:defRPr/>
            </a:pPr>
            <a:r>
              <a:rPr lang="en-US" sz="1400" b="1" dirty="0">
                <a:solidFill>
                  <a:schemeClr val="tx1"/>
                </a:solidFill>
                <a:latin typeface="+mn-lt"/>
              </a:rPr>
              <a:t>2/ Complete the made-to-measure part with a black pen</a:t>
            </a:r>
          </a:p>
        </p:txBody>
      </p:sp>
      <p:cxnSp>
        <p:nvCxnSpPr>
          <p:cNvPr id="20" name="Connecteur droit avec flèche 19"/>
          <p:cNvCxnSpPr/>
          <p:nvPr/>
        </p:nvCxnSpPr>
        <p:spPr>
          <a:xfrm flipV="1">
            <a:off x="3394075" y="5583238"/>
            <a:ext cx="825500" cy="36353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6850063" y="5843588"/>
            <a:ext cx="2293937" cy="523875"/>
          </a:xfrm>
          <a:prstGeom prst="rect">
            <a:avLst/>
          </a:prstGeom>
          <a:noFill/>
        </p:spPr>
        <p:txBody>
          <a:bodyPr>
            <a:spAutoFit/>
          </a:bodyPr>
          <a:lstStyle/>
          <a:p>
            <a:pPr algn="ctr">
              <a:defRPr/>
            </a:pPr>
            <a:r>
              <a:rPr lang="en-US" sz="1400" b="1" dirty="0">
                <a:solidFill>
                  <a:schemeClr val="tx1"/>
                </a:solidFill>
                <a:latin typeface="+mn-lt"/>
              </a:rPr>
              <a:t>3/ tick the day and night boxes</a:t>
            </a:r>
          </a:p>
        </p:txBody>
      </p:sp>
      <p:cxnSp>
        <p:nvCxnSpPr>
          <p:cNvPr id="25" name="Connecteur droit avec flèche 24"/>
          <p:cNvCxnSpPr>
            <a:stCxn id="23" idx="0"/>
          </p:cNvCxnSpPr>
          <p:nvPr/>
        </p:nvCxnSpPr>
        <p:spPr>
          <a:xfrm flipV="1">
            <a:off x="7997825" y="5300663"/>
            <a:ext cx="419100" cy="5429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flipV="1">
            <a:off x="8272463" y="4506913"/>
            <a:ext cx="192087" cy="1809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8272463" y="4457700"/>
            <a:ext cx="192087" cy="2301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flipV="1">
            <a:off x="8272463" y="4908550"/>
            <a:ext cx="192087" cy="1809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a:off x="8272463" y="4859338"/>
            <a:ext cx="192087" cy="2301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0311" name="Text Box 3"/>
          <p:cNvSpPr txBox="1">
            <a:spLocks noChangeArrowheads="1"/>
          </p:cNvSpPr>
          <p:nvPr/>
        </p:nvSpPr>
        <p:spPr bwMode="auto">
          <a:xfrm>
            <a:off x="1679575" y="36513"/>
            <a:ext cx="5648325"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fr-FR" sz="2400">
                <a:solidFill>
                  <a:schemeClr val="tx1"/>
                </a:solidFill>
                <a:latin typeface="Century Gothic" pitchFamily="34" charset="0"/>
                <a:ea typeface="MS PGothic" pitchFamily="34" charset="-128"/>
              </a:rPr>
              <a:t>Re-PLASTY PRESCRIPTION </a:t>
            </a:r>
          </a:p>
          <a:p>
            <a:pPr algn="ctr" eaLnBrk="0" hangingPunct="0"/>
            <a:r>
              <a:rPr lang="en-US" altLang="fr-FR" sz="2400">
                <a:solidFill>
                  <a:schemeClr val="tx1"/>
                </a:solidFill>
                <a:latin typeface="Century Gothic" pitchFamily="34" charset="0"/>
                <a:ea typeface="MS PGothic" pitchFamily="34" charset="-128"/>
              </a:rPr>
              <a:t>CLINICAL DIAGNOSIS</a:t>
            </a:r>
            <a:endParaRPr lang="en-US" altLang="fr-FR" sz="2000">
              <a:solidFill>
                <a:schemeClr val="tx1"/>
              </a:solidFill>
              <a:latin typeface="Century Gothic" pitchFamily="34" charset="0"/>
              <a:ea typeface="MS PGothic" pitchFamily="34" charset="-128"/>
            </a:endParaRPr>
          </a:p>
          <a:p>
            <a:pPr algn="ctr" eaLnBrk="0" hangingPunct="0">
              <a:buClr>
                <a:srgbClr val="656364"/>
              </a:buClr>
              <a:buSzPct val="100000"/>
            </a:pPr>
            <a:r>
              <a:rPr lang="fr-FR" altLang="fr-FR" sz="1600">
                <a:solidFill>
                  <a:srgbClr val="AFA093"/>
                </a:solidFill>
                <a:latin typeface="Century Gothic" pitchFamily="34" charset="0"/>
                <a:ea typeface="MS PGothic" pitchFamily="34" charset="-128"/>
              </a:rPr>
              <a:t>HOW TO COMPLETE THE MADE-TO-MEASURE PART</a:t>
            </a:r>
          </a:p>
          <a:p>
            <a:pPr algn="ctr" eaLnBrk="0" hangingPunct="0">
              <a:buClr>
                <a:srgbClr val="656364"/>
              </a:buClr>
              <a:buSzPct val="100000"/>
            </a:pPr>
            <a:endParaRPr lang="fr-FR" altLang="fr-FR" sz="100">
              <a:solidFill>
                <a:srgbClr val="AFA093"/>
              </a:solidFill>
              <a:latin typeface="Century Gothic" pitchFamily="34" charset="0"/>
              <a:ea typeface="MS PGothic" pitchFamily="34" charset="-128"/>
            </a:endParaRPr>
          </a:p>
        </p:txBody>
      </p:sp>
    </p:spTree>
    <p:extLst>
      <p:ext uri="{BB962C8B-B14F-4D97-AF65-F5344CB8AC3E}">
        <p14:creationId xmlns:p14="http://schemas.microsoft.com/office/powerpoint/2010/main" val="34311887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0" presetClass="entr" presetSubtype="0" fill="hold"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par>
                                <p:cTn id="57" presetID="10"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4" grpId="0" animBg="1"/>
      <p:bldP spid="8" grpId="0" animBg="1"/>
      <p:bldP spid="10" grpId="0" animBg="1"/>
      <p:bldP spid="11" grpId="0" animBg="1"/>
      <p:bldP spid="12" grpId="0"/>
      <p:bldP spid="13" grpId="0"/>
      <p:bldP spid="14" grpId="0"/>
      <p:bldP spid="7" grpId="0"/>
      <p:bldP spid="19"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295400" y="115888"/>
            <a:ext cx="6553200"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200" dirty="0">
                <a:solidFill>
                  <a:srgbClr val="000000"/>
                </a:solidFill>
              </a:rPr>
              <a:t>Re-PLASTY PRESCRIPTION CLINICAL DIAGNOSIS</a:t>
            </a:r>
          </a:p>
          <a:p>
            <a:pPr algn="ctr" defTabSz="449263" eaLnBrk="0" fontAlgn="base" hangingPunct="0">
              <a:spcBef>
                <a:spcPct val="0"/>
              </a:spcBef>
              <a:spcAft>
                <a:spcPct val="0"/>
              </a:spcAft>
              <a:buClr>
                <a:srgbClr val="656364"/>
              </a:buClr>
              <a:buSzPct val="100000"/>
            </a:pPr>
            <a:r>
              <a:rPr lang="fr-FR" altLang="fr-FR" sz="1400" dirty="0" smtClean="0">
                <a:solidFill>
                  <a:srgbClr val="AFA093"/>
                </a:solidFill>
              </a:rPr>
              <a:t>SPECIFIC DIAGNOSIS SUPPORT</a:t>
            </a:r>
            <a:endParaRPr lang="fr-FR" altLang="fr-FR" sz="1400" dirty="0">
              <a:solidFill>
                <a:srgbClr val="AFA093"/>
              </a:solidFill>
            </a:endParaRPr>
          </a:p>
          <a:p>
            <a:pPr algn="ctr" defTabSz="449263" eaLnBrk="0" fontAlgn="base" hangingPunct="0">
              <a:spcBef>
                <a:spcPct val="0"/>
              </a:spcBef>
              <a:spcAft>
                <a:spcPct val="0"/>
              </a:spcAft>
              <a:buClr>
                <a:srgbClr val="656364"/>
              </a:buClr>
              <a:buSzPct val="100000"/>
            </a:pPr>
            <a:endParaRPr lang="fr-FR" altLang="fr-FR" sz="100" dirty="0">
              <a:solidFill>
                <a:srgbClr val="AFA093"/>
              </a:solidFill>
            </a:endParaRPr>
          </a:p>
        </p:txBody>
      </p:sp>
      <p:pic>
        <p:nvPicPr>
          <p:cNvPr id="4"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260" t="9433" r="5034" b="18875"/>
          <a:stretch/>
        </p:blipFill>
        <p:spPr bwMode="auto">
          <a:xfrm>
            <a:off x="54535" y="1512318"/>
            <a:ext cx="9089465" cy="4540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801866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3"/>
          <p:cNvSpPr txBox="1">
            <a:spLocks noChangeArrowheads="1"/>
          </p:cNvSpPr>
          <p:nvPr/>
        </p:nvSpPr>
        <p:spPr bwMode="auto">
          <a:xfrm>
            <a:off x="1295400" y="115888"/>
            <a:ext cx="65532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200" dirty="0">
                <a:solidFill>
                  <a:srgbClr val="000000"/>
                </a:solidFill>
              </a:rPr>
              <a:t>Re-PLASTY PRESCRIPTION CLINICAL DIAGNOSIS</a:t>
            </a:r>
          </a:p>
          <a:p>
            <a:pPr algn="ctr" defTabSz="449263" eaLnBrk="0" fontAlgn="base" hangingPunct="0">
              <a:spcBef>
                <a:spcPct val="0"/>
              </a:spcBef>
              <a:spcAft>
                <a:spcPct val="0"/>
              </a:spcAft>
              <a:buClr>
                <a:srgbClr val="656364"/>
              </a:buClr>
              <a:buSzPct val="100000"/>
            </a:pPr>
            <a:r>
              <a:rPr lang="fr-FR" altLang="fr-FR" sz="1400" dirty="0">
                <a:solidFill>
                  <a:srgbClr val="AFA093"/>
                </a:solidFill>
              </a:rPr>
              <a:t>THE « LACLINIC » CONSULTATION FOR HELENA RUBINSTEIN</a:t>
            </a:r>
          </a:p>
          <a:p>
            <a:pPr algn="ctr" defTabSz="449263" eaLnBrk="0" fontAlgn="base" hangingPunct="0">
              <a:spcBef>
                <a:spcPct val="0"/>
              </a:spcBef>
              <a:spcAft>
                <a:spcPct val="0"/>
              </a:spcAft>
              <a:buClr>
                <a:srgbClr val="656364"/>
              </a:buClr>
              <a:buSzPct val="100000"/>
            </a:pPr>
            <a:endParaRPr lang="fr-FR" altLang="fr-FR" sz="100" dirty="0">
              <a:solidFill>
                <a:srgbClr val="AFA093"/>
              </a:solidFill>
            </a:endParaRPr>
          </a:p>
          <a:p>
            <a:pPr algn="ctr" defTabSz="449263" eaLnBrk="0" fontAlgn="base" hangingPunct="0">
              <a:spcBef>
                <a:spcPct val="0"/>
              </a:spcBef>
              <a:spcAft>
                <a:spcPct val="0"/>
              </a:spcAft>
              <a:buClr>
                <a:srgbClr val="656364"/>
              </a:buClr>
              <a:buSzPct val="100000"/>
            </a:pPr>
            <a:r>
              <a:rPr lang="fr-FR" altLang="fr-FR" sz="1400" b="1" dirty="0">
                <a:solidFill>
                  <a:srgbClr val="AFA093"/>
                </a:solidFill>
              </a:rPr>
              <a:t>IN </a:t>
            </a:r>
            <a:r>
              <a:rPr lang="fr-FR" altLang="fr-FR" b="1" dirty="0">
                <a:solidFill>
                  <a:srgbClr val="AFA093"/>
                </a:solidFill>
              </a:rPr>
              <a:t>3 EASY </a:t>
            </a:r>
            <a:r>
              <a:rPr lang="fr-FR" altLang="fr-FR" sz="1400" b="1" dirty="0">
                <a:solidFill>
                  <a:srgbClr val="AFA093"/>
                </a:solidFill>
              </a:rPr>
              <a:t>STEPS</a:t>
            </a:r>
          </a:p>
        </p:txBody>
      </p:sp>
      <p:sp>
        <p:nvSpPr>
          <p:cNvPr id="6" name="Rectangle 5"/>
          <p:cNvSpPr>
            <a:spLocks noChangeArrowheads="1"/>
          </p:cNvSpPr>
          <p:nvPr/>
        </p:nvSpPr>
        <p:spPr bwMode="auto">
          <a:xfrm>
            <a:off x="3449638" y="5195888"/>
            <a:ext cx="1979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800" dirty="0">
                <a:solidFill>
                  <a:prstClr val="black"/>
                </a:solidFill>
                <a:ea typeface="Microsoft YaHei" pitchFamily="34" charset="-122"/>
              </a:rPr>
              <a:t>SKIN PROFILING ANALYSIS: SUBSTANCE – TEXTURE – TONE</a:t>
            </a:r>
          </a:p>
        </p:txBody>
      </p:sp>
      <p:sp>
        <p:nvSpPr>
          <p:cNvPr id="7" name="Rectangle 18"/>
          <p:cNvSpPr>
            <a:spLocks noChangeArrowheads="1"/>
          </p:cNvSpPr>
          <p:nvPr/>
        </p:nvSpPr>
        <p:spPr bwMode="auto">
          <a:xfrm>
            <a:off x="1270000" y="1647825"/>
            <a:ext cx="1979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1 </a:t>
            </a:r>
          </a:p>
        </p:txBody>
      </p:sp>
      <p:sp>
        <p:nvSpPr>
          <p:cNvPr id="8" name="Rectangle 18"/>
          <p:cNvSpPr>
            <a:spLocks noChangeArrowheads="1"/>
          </p:cNvSpPr>
          <p:nvPr/>
        </p:nvSpPr>
        <p:spPr bwMode="auto">
          <a:xfrm>
            <a:off x="344328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2</a:t>
            </a:r>
          </a:p>
        </p:txBody>
      </p:sp>
      <p:sp>
        <p:nvSpPr>
          <p:cNvPr id="9" name="Rectangle 18"/>
          <p:cNvSpPr>
            <a:spLocks noChangeArrowheads="1"/>
          </p:cNvSpPr>
          <p:nvPr/>
        </p:nvSpPr>
        <p:spPr bwMode="auto">
          <a:xfrm>
            <a:off x="564673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3</a:t>
            </a:r>
          </a:p>
        </p:txBody>
      </p:sp>
      <p:pic>
        <p:nvPicPr>
          <p:cNvPr id="111623" name="Picture 2" descr="G:\DPLI_HELENA_RUBINSTEIN_POWER_Beauty\Service\3. Brand\Service &amp; CRM\Education\07- PHOTOS RETAIL + CABINE\SHOOTING RI 2013 - EXPERIENCE RE PLASTY\PHOTOS RETOUCHEES SANS INCRUSTATION\caucase jpeg bd\DSC_0603.jpg"/>
          <p:cNvPicPr>
            <a:picLocks noChangeAspect="1" noChangeArrowheads="1"/>
          </p:cNvPicPr>
          <p:nvPr/>
        </p:nvPicPr>
        <p:blipFill>
          <a:blip r:embed="rId3" cstate="print">
            <a:extLst>
              <a:ext uri="{28A0092B-C50C-407E-A947-70E740481C1C}">
                <a14:useLocalDpi xmlns:a14="http://schemas.microsoft.com/office/drawing/2010/main" val="0"/>
              </a:ext>
            </a:extLst>
          </a:blip>
          <a:srcRect l="36195" t="3999" r="25929" b="26151"/>
          <a:stretch>
            <a:fillRect/>
          </a:stretch>
        </p:blipFill>
        <p:spPr bwMode="auto">
          <a:xfrm>
            <a:off x="1290638" y="2693988"/>
            <a:ext cx="197961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1349375" y="2243138"/>
            <a:ext cx="1879600"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MIRROR</a:t>
            </a:r>
          </a:p>
        </p:txBody>
      </p:sp>
      <p:pic>
        <p:nvPicPr>
          <p:cNvPr id="111625" name="Picture 3" descr="G:\DPLI_HELENA_RUBINSTEIN_POWER_Beauty\Service\3. Brand\Service &amp; CRM\Education\07- PHOTOS RETAIL + CABINE\SHOOTING RI 2013 - EXPERIENCE RE PLASTY\PHOTOS RETOUCHEES SANS INCRUSTATION\caucase jpeg bd\DSC_0672.jpg"/>
          <p:cNvPicPr>
            <a:picLocks noChangeAspect="1" noChangeArrowheads="1"/>
          </p:cNvPicPr>
          <p:nvPr/>
        </p:nvPicPr>
        <p:blipFill>
          <a:blip r:embed="rId4" cstate="print">
            <a:extLst>
              <a:ext uri="{28A0092B-C50C-407E-A947-70E740481C1C}">
                <a14:useLocalDpi xmlns:a14="http://schemas.microsoft.com/office/drawing/2010/main" val="0"/>
              </a:ext>
            </a:extLst>
          </a:blip>
          <a:srcRect l="17859" t="10846" r="43130" b="17223"/>
          <a:stretch>
            <a:fillRect/>
          </a:stretch>
        </p:blipFill>
        <p:spPr bwMode="auto">
          <a:xfrm>
            <a:off x="3467100" y="2693988"/>
            <a:ext cx="1979613"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ZoneTexte 13"/>
          <p:cNvSpPr txBox="1"/>
          <p:nvPr/>
        </p:nvSpPr>
        <p:spPr>
          <a:xfrm>
            <a:off x="3467100" y="2243138"/>
            <a:ext cx="1878013"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SKIN PROFILER</a:t>
            </a:r>
          </a:p>
        </p:txBody>
      </p:sp>
      <p:sp>
        <p:nvSpPr>
          <p:cNvPr id="15" name="ZoneTexte 14"/>
          <p:cNvSpPr txBox="1"/>
          <p:nvPr/>
        </p:nvSpPr>
        <p:spPr>
          <a:xfrm>
            <a:off x="5572125" y="2170113"/>
            <a:ext cx="2192338" cy="5238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BA MANUAL EVALUATION</a:t>
            </a:r>
          </a:p>
        </p:txBody>
      </p:sp>
      <p:pic>
        <p:nvPicPr>
          <p:cNvPr id="111628" name="Picture 4" descr="G:\DPLI_HELENA_RUBINSTEIN_POWER_Beauty\Service\3. Brand\Service &amp; CRM\Education\07- PHOTOS RETAIL + CABINE\SHOOTING RI 2013 - EXPERIENCE RE PLASTY\PHOTOS RETOUCHEES SANS INCRUSTATION\caucase jpeg bd\DSC_0652.jpg"/>
          <p:cNvPicPr>
            <a:picLocks noChangeAspect="1" noChangeArrowheads="1"/>
          </p:cNvPicPr>
          <p:nvPr/>
        </p:nvPicPr>
        <p:blipFill>
          <a:blip r:embed="rId5" cstate="print">
            <a:extLst>
              <a:ext uri="{28A0092B-C50C-407E-A947-70E740481C1C}">
                <a14:useLocalDpi xmlns:a14="http://schemas.microsoft.com/office/drawing/2010/main" val="0"/>
              </a:ext>
            </a:extLst>
          </a:blip>
          <a:srcRect l="21890" t="6108" r="37563" b="25362"/>
          <a:stretch>
            <a:fillRect/>
          </a:stretch>
        </p:blipFill>
        <p:spPr bwMode="auto">
          <a:xfrm>
            <a:off x="5605463" y="2693988"/>
            <a:ext cx="21288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ccolade ouvrante 16"/>
          <p:cNvSpPr/>
          <p:nvPr/>
        </p:nvSpPr>
        <p:spPr>
          <a:xfrm rot="16200000">
            <a:off x="4371182" y="2380456"/>
            <a:ext cx="287338" cy="67214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449263" fontAlgn="base">
              <a:spcBef>
                <a:spcPct val="0"/>
              </a:spcBef>
              <a:spcAft>
                <a:spcPct val="0"/>
              </a:spcAft>
              <a:defRPr/>
            </a:pPr>
            <a:endParaRPr lang="fr-FR">
              <a:solidFill>
                <a:prstClr val="black"/>
              </a:solidFill>
            </a:endParaRPr>
          </a:p>
        </p:txBody>
      </p:sp>
      <p:sp>
        <p:nvSpPr>
          <p:cNvPr id="19" name="Rectangle 18"/>
          <p:cNvSpPr>
            <a:spLocks noChangeArrowheads="1"/>
          </p:cNvSpPr>
          <p:nvPr/>
        </p:nvSpPr>
        <p:spPr bwMode="auto">
          <a:xfrm>
            <a:off x="1217613" y="5195888"/>
            <a:ext cx="2147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MAIN CONCERN(S) EXPRESSED BY THE CUSTOMER IN FRONT OF THE MIRROR</a:t>
            </a:r>
          </a:p>
        </p:txBody>
      </p:sp>
      <p:sp>
        <p:nvSpPr>
          <p:cNvPr id="20" name="Rectangle 19"/>
          <p:cNvSpPr>
            <a:spLocks noChangeArrowheads="1"/>
          </p:cNvSpPr>
          <p:nvPr/>
        </p:nvSpPr>
        <p:spPr bwMode="auto">
          <a:xfrm>
            <a:off x="5722938" y="5157788"/>
            <a:ext cx="1916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SPECIFIC GESTURES, LIGHTING MAGNIFYING DEVICE, SKIN AGEING ATLAS</a:t>
            </a:r>
          </a:p>
        </p:txBody>
      </p:sp>
      <p:sp>
        <p:nvSpPr>
          <p:cNvPr id="22" name="ZoneTexte 21"/>
          <p:cNvSpPr txBox="1"/>
          <p:nvPr/>
        </p:nvSpPr>
        <p:spPr>
          <a:xfrm>
            <a:off x="2586038" y="5948363"/>
            <a:ext cx="4119562" cy="369887"/>
          </a:xfrm>
          <a:prstGeom prst="rect">
            <a:avLst/>
          </a:prstGeom>
          <a:noFill/>
        </p:spPr>
        <p:txBody>
          <a:bodyPr>
            <a:spAutoFit/>
          </a:bodyPr>
          <a:lstStyle/>
          <a:p>
            <a:pPr defTabSz="449263" fontAlgn="base">
              <a:spcBef>
                <a:spcPct val="0"/>
              </a:spcBef>
              <a:spcAft>
                <a:spcPct val="0"/>
              </a:spcAft>
              <a:defRPr/>
            </a:pPr>
            <a:r>
              <a:rPr lang="fr-FR" dirty="0">
                <a:solidFill>
                  <a:srgbClr val="000000"/>
                </a:solidFill>
                <a:ea typeface="Microsoft YaHei" pitchFamily="34" charset="-122"/>
              </a:rPr>
              <a:t>PROFILE DETERMINED BY THE BA</a:t>
            </a:r>
          </a:p>
        </p:txBody>
      </p:sp>
      <p:sp>
        <p:nvSpPr>
          <p:cNvPr id="26" name="Rectangle 6"/>
          <p:cNvSpPr>
            <a:spLocks noChangeArrowheads="1"/>
          </p:cNvSpPr>
          <p:nvPr/>
        </p:nvSpPr>
        <p:spPr bwMode="auto">
          <a:xfrm>
            <a:off x="34925" y="1285875"/>
            <a:ext cx="69119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p>
            <a:pPr defTabSz="449263" fontAlgn="base">
              <a:lnSpc>
                <a:spcPct val="120000"/>
              </a:lnSpc>
              <a:spcBef>
                <a:spcPct val="0"/>
              </a:spcBef>
              <a:spcAft>
                <a:spcPct val="0"/>
              </a:spcAft>
              <a:defRPr/>
            </a:pPr>
            <a:r>
              <a:rPr lang="en-US" sz="1200" b="1" dirty="0">
                <a:solidFill>
                  <a:srgbClr val="000000"/>
                </a:solidFill>
                <a:ea typeface="Microsoft YaHei" pitchFamily="34" charset="-122"/>
                <a:cs typeface="Calibri" pitchFamily="34" charset="0"/>
              </a:rPr>
              <a:t>THE COSMETIC REPLICATION OF THE CLINICAL DIAGNOSIS MADE BY Dr. PFULG </a:t>
            </a:r>
            <a:endParaRPr lang="fr-FR" sz="1100" b="1" dirty="0">
              <a:solidFill>
                <a:srgbClr val="000000"/>
              </a:solidFill>
              <a:ea typeface="Microsoft YaHei" pitchFamily="34" charset="-122"/>
              <a:cs typeface="Calibri" pitchFamily="34" charset="0"/>
            </a:endParaRPr>
          </a:p>
        </p:txBody>
      </p:sp>
      <p:sp>
        <p:nvSpPr>
          <p:cNvPr id="111634" name="Rectangle 6"/>
          <p:cNvSpPr>
            <a:spLocks noChangeArrowheads="1"/>
          </p:cNvSpPr>
          <p:nvPr/>
        </p:nvSpPr>
        <p:spPr bwMode="auto">
          <a:xfrm>
            <a:off x="1290638" y="2166938"/>
            <a:ext cx="1979612" cy="34163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sp>
        <p:nvSpPr>
          <p:cNvPr id="4" name="Rectangle 3"/>
          <p:cNvSpPr/>
          <p:nvPr/>
        </p:nvSpPr>
        <p:spPr>
          <a:xfrm>
            <a:off x="3467100" y="2166938"/>
            <a:ext cx="1979613" cy="3416300"/>
          </a:xfrm>
          <a:prstGeom prst="rect">
            <a:avLst/>
          </a:prstGeom>
          <a:noFill/>
          <a:ln w="19050" cap="flat" cmpd="sng" algn="ctr">
            <a:solidFill>
              <a:srgbClr val="AFA093"/>
            </a:solidFill>
            <a:prstDash val="solid"/>
          </a:ln>
          <a:effectLst/>
        </p:spPr>
        <p:txBody>
          <a:bodyPr anchor="ctr"/>
          <a:lstStyle/>
          <a:p>
            <a:pPr algn="ctr" defTabSz="449263" fontAlgn="base">
              <a:spcBef>
                <a:spcPct val="0"/>
              </a:spcBef>
              <a:spcAft>
                <a:spcPct val="0"/>
              </a:spcAft>
              <a:defRPr/>
            </a:pPr>
            <a:endParaRPr lang="fr-FR" kern="0">
              <a:solidFill>
                <a:srgbClr val="FFFFFF"/>
              </a:solidFill>
              <a:latin typeface="Arial" pitchFamily="34" charset="0"/>
              <a:ea typeface="Microsoft YaHei" pitchFamily="34" charset="-122"/>
            </a:endParaRPr>
          </a:p>
        </p:txBody>
      </p:sp>
      <p:sp>
        <p:nvSpPr>
          <p:cNvPr id="111636" name="Rectangle 6"/>
          <p:cNvSpPr>
            <a:spLocks noChangeArrowheads="1"/>
          </p:cNvSpPr>
          <p:nvPr/>
        </p:nvSpPr>
        <p:spPr bwMode="auto">
          <a:xfrm>
            <a:off x="5605463" y="2166938"/>
            <a:ext cx="2128837" cy="3427412"/>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pic>
        <p:nvPicPr>
          <p:cNvPr id="111637" name="Picture 5"/>
          <p:cNvPicPr>
            <a:picLocks noChangeAspect="1" noChangeArrowheads="1"/>
          </p:cNvPicPr>
          <p:nvPr/>
        </p:nvPicPr>
        <p:blipFill>
          <a:blip r:embed="rId6">
            <a:extLst>
              <a:ext uri="{28A0092B-C50C-407E-A947-70E740481C1C}">
                <a14:useLocalDpi xmlns:a14="http://schemas.microsoft.com/office/drawing/2010/main" val="0"/>
              </a:ext>
            </a:extLst>
          </a:blip>
          <a:srcRect l="3796" t="12041" r="2190" b="1707"/>
          <a:stretch>
            <a:fillRect/>
          </a:stretch>
        </p:blipFill>
        <p:spPr bwMode="auto">
          <a:xfrm>
            <a:off x="6954838" y="4340225"/>
            <a:ext cx="1619250" cy="804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1638" name="Picture 2" descr="Loupe avec lampe Rectangle ">
            <a:hlinkClick r:id="rId7" tooltip="Loupe avec lampe Rectangle "/>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62850" y="4972050"/>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639" name="Picture 3" descr="G:\DPLI_HELENA_RUBINSTEIN_POWER_Beauty\Service\3. Brand\Service &amp; CRM\Education\01- SKINCARE\Re-PLASTY\Re-PLASTY PRESCRIPTION 2014\TRAINING EN COURS\Visuel Antoine\Diagnostic0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1250" y="1622425"/>
            <a:ext cx="4984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3"/>
          <p:cNvSpPr/>
          <p:nvPr/>
        </p:nvSpPr>
        <p:spPr>
          <a:xfrm>
            <a:off x="1187624" y="1566862"/>
            <a:ext cx="2211388" cy="41663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Tree>
    <p:extLst>
      <p:ext uri="{BB962C8B-B14F-4D97-AF65-F5344CB8AC3E}">
        <p14:creationId xmlns:p14="http://schemas.microsoft.com/office/powerpoint/2010/main" val="39627713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295400" y="115888"/>
            <a:ext cx="6553200"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600" b="1" dirty="0">
                <a:solidFill>
                  <a:srgbClr val="000000"/>
                </a:solidFill>
                <a:latin typeface="Century Gothic"/>
              </a:rPr>
              <a:t>STEP </a:t>
            </a:r>
            <a:r>
              <a:rPr lang="fr-FR" b="1" dirty="0">
                <a:solidFill>
                  <a:srgbClr val="000000"/>
                </a:solidFill>
                <a:latin typeface="Century Gothic"/>
              </a:rPr>
              <a:t>1 </a:t>
            </a:r>
          </a:p>
        </p:txBody>
      </p:sp>
      <p:pic>
        <p:nvPicPr>
          <p:cNvPr id="112643" name="Picture 2" descr="G:\DPLI_HELENA_RUBINSTEIN_POWER_Beauty\Service\3. Brand\Service &amp; CRM\Education\07- PHOTOS RETAIL + CABINE\SHOOTING RI 2013 - EXPERIENCE RE PLASTY\PHOTOS RETOUCHEES SANS INCRUSTATION\caucase jpeg bd\DSC_0603.jpg"/>
          <p:cNvPicPr>
            <a:picLocks noChangeAspect="1" noChangeArrowheads="1"/>
          </p:cNvPicPr>
          <p:nvPr/>
        </p:nvPicPr>
        <p:blipFill>
          <a:blip r:embed="rId3" cstate="print">
            <a:extLst>
              <a:ext uri="{28A0092B-C50C-407E-A947-70E740481C1C}">
                <a14:useLocalDpi xmlns:a14="http://schemas.microsoft.com/office/drawing/2010/main" val="0"/>
              </a:ext>
            </a:extLst>
          </a:blip>
          <a:srcRect l="36195" t="3999" r="25929" b="26151"/>
          <a:stretch>
            <a:fillRect/>
          </a:stretch>
        </p:blipFill>
        <p:spPr bwMode="auto">
          <a:xfrm>
            <a:off x="12700" y="1801813"/>
            <a:ext cx="3309938" cy="406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741363" y="1316038"/>
            <a:ext cx="1878012" cy="461962"/>
          </a:xfrm>
          <a:prstGeom prst="rect">
            <a:avLst/>
          </a:prstGeom>
          <a:noFill/>
        </p:spPr>
        <p:txBody>
          <a:bodyPr>
            <a:spAutoFit/>
          </a:bodyPr>
          <a:lstStyle/>
          <a:p>
            <a:pPr algn="ctr" defTabSz="449263" fontAlgn="base">
              <a:spcBef>
                <a:spcPct val="0"/>
              </a:spcBef>
              <a:spcAft>
                <a:spcPct val="0"/>
              </a:spcAft>
              <a:defRPr/>
            </a:pPr>
            <a:r>
              <a:rPr lang="fr-FR" sz="2400" b="1" dirty="0">
                <a:solidFill>
                  <a:prstClr val="black"/>
                </a:solidFill>
                <a:ea typeface="Microsoft YaHei" pitchFamily="34" charset="-122"/>
              </a:rPr>
              <a:t>MIRROR</a:t>
            </a:r>
          </a:p>
        </p:txBody>
      </p:sp>
      <p:sp>
        <p:nvSpPr>
          <p:cNvPr id="19" name="Rectangle 18"/>
          <p:cNvSpPr>
            <a:spLocks noChangeArrowheads="1"/>
          </p:cNvSpPr>
          <p:nvPr/>
        </p:nvSpPr>
        <p:spPr bwMode="auto">
          <a:xfrm>
            <a:off x="246063" y="5926138"/>
            <a:ext cx="2841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1000" dirty="0">
                <a:solidFill>
                  <a:prstClr val="black"/>
                </a:solidFill>
                <a:ea typeface="Microsoft YaHei" pitchFamily="34" charset="-122"/>
              </a:rPr>
              <a:t>MAIN CONCERN(S) EXPRESSED BY THE CUSTOMER IN FRONT OF THE MIRROR</a:t>
            </a:r>
          </a:p>
        </p:txBody>
      </p:sp>
      <p:sp>
        <p:nvSpPr>
          <p:cNvPr id="112646" name="Rectangle 6"/>
          <p:cNvSpPr>
            <a:spLocks noChangeArrowheads="1"/>
          </p:cNvSpPr>
          <p:nvPr/>
        </p:nvSpPr>
        <p:spPr bwMode="auto">
          <a:xfrm>
            <a:off x="12700" y="1231900"/>
            <a:ext cx="3309938" cy="51689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pic>
        <p:nvPicPr>
          <p:cNvPr id="112647" name="Picture 2"/>
          <p:cNvPicPr>
            <a:picLocks noChangeAspect="1" noChangeArrowheads="1"/>
          </p:cNvPicPr>
          <p:nvPr/>
        </p:nvPicPr>
        <p:blipFill>
          <a:blip r:embed="rId4">
            <a:extLst>
              <a:ext uri="{28A0092B-C50C-407E-A947-70E740481C1C}">
                <a14:useLocalDpi xmlns:a14="http://schemas.microsoft.com/office/drawing/2010/main" val="0"/>
              </a:ext>
            </a:extLst>
          </a:blip>
          <a:srcRect l="10175" t="25388" r="57648" b="47345"/>
          <a:stretch>
            <a:fillRect/>
          </a:stretch>
        </p:blipFill>
        <p:spPr bwMode="auto">
          <a:xfrm>
            <a:off x="4624388" y="4244975"/>
            <a:ext cx="2751137" cy="1258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3870325" y="2365375"/>
            <a:ext cx="4916488" cy="646113"/>
          </a:xfrm>
          <a:prstGeom prst="rect">
            <a:avLst/>
          </a:prstGeom>
          <a:noFill/>
        </p:spPr>
        <p:txBody>
          <a:bodyPr>
            <a:spAutoFit/>
          </a:bodyPr>
          <a:lstStyle/>
          <a:p>
            <a:pPr defTabSz="449263" fontAlgn="base">
              <a:spcBef>
                <a:spcPct val="0"/>
              </a:spcBef>
              <a:spcAft>
                <a:spcPct val="0"/>
              </a:spcAft>
              <a:defRPr/>
            </a:pPr>
            <a:r>
              <a:rPr lang="en-US" b="1" dirty="0">
                <a:solidFill>
                  <a:srgbClr val="000000"/>
                </a:solidFill>
                <a:ea typeface="Microsoft YaHei" pitchFamily="34" charset="-122"/>
              </a:rPr>
              <a:t>“If you look at your skin in front of the mirror, what would you like to improve?”</a:t>
            </a:r>
          </a:p>
        </p:txBody>
      </p:sp>
      <p:sp>
        <p:nvSpPr>
          <p:cNvPr id="23" name="Flèche vers le bas 22"/>
          <p:cNvSpPr/>
          <p:nvPr/>
        </p:nvSpPr>
        <p:spPr>
          <a:xfrm>
            <a:off x="5662613" y="3221038"/>
            <a:ext cx="728662" cy="568325"/>
          </a:xfrm>
          <a:prstGeom prst="downArrow">
            <a:avLst/>
          </a:prstGeom>
          <a:solidFill>
            <a:srgbClr val="AFA09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Tree>
    <p:extLst>
      <p:ext uri="{BB962C8B-B14F-4D97-AF65-F5344CB8AC3E}">
        <p14:creationId xmlns:p14="http://schemas.microsoft.com/office/powerpoint/2010/main" val="50175171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3"/>
          <p:cNvSpPr txBox="1">
            <a:spLocks noChangeArrowheads="1"/>
          </p:cNvSpPr>
          <p:nvPr/>
        </p:nvSpPr>
        <p:spPr bwMode="auto">
          <a:xfrm>
            <a:off x="1295400" y="115888"/>
            <a:ext cx="65532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200" smtClean="0">
                <a:solidFill>
                  <a:srgbClr val="000000"/>
                </a:solidFill>
              </a:rPr>
              <a:t>Re-PLASTY PRESCRIPTION CLINICAL DIAGNOSIS</a:t>
            </a:r>
          </a:p>
          <a:p>
            <a:pPr algn="ctr" defTabSz="449263" eaLnBrk="0" fontAlgn="base" hangingPunct="0">
              <a:spcBef>
                <a:spcPct val="0"/>
              </a:spcBef>
              <a:spcAft>
                <a:spcPct val="0"/>
              </a:spcAft>
              <a:buClr>
                <a:srgbClr val="656364"/>
              </a:buClr>
              <a:buSzPct val="100000"/>
            </a:pPr>
            <a:r>
              <a:rPr lang="fr-FR" altLang="fr-FR" sz="1400" smtClean="0">
                <a:solidFill>
                  <a:srgbClr val="AFA093"/>
                </a:solidFill>
              </a:rPr>
              <a:t>THE « LACLINIC » CONSULTATION FOR HELENA RUBINSTEIN</a:t>
            </a:r>
          </a:p>
          <a:p>
            <a:pPr algn="ctr" defTabSz="449263" eaLnBrk="0" fontAlgn="base" hangingPunct="0">
              <a:spcBef>
                <a:spcPct val="0"/>
              </a:spcBef>
              <a:spcAft>
                <a:spcPct val="0"/>
              </a:spcAft>
              <a:buClr>
                <a:srgbClr val="656364"/>
              </a:buClr>
              <a:buSzPct val="100000"/>
            </a:pPr>
            <a:endParaRPr lang="fr-FR" altLang="fr-FR" sz="100" smtClean="0">
              <a:solidFill>
                <a:srgbClr val="AFA093"/>
              </a:solidFill>
            </a:endParaRPr>
          </a:p>
          <a:p>
            <a:pPr algn="ctr" defTabSz="449263" eaLnBrk="0" fontAlgn="base" hangingPunct="0">
              <a:spcBef>
                <a:spcPct val="0"/>
              </a:spcBef>
              <a:spcAft>
                <a:spcPct val="0"/>
              </a:spcAft>
              <a:buClr>
                <a:srgbClr val="656364"/>
              </a:buClr>
              <a:buSzPct val="100000"/>
            </a:pPr>
            <a:r>
              <a:rPr lang="fr-FR" altLang="fr-FR" sz="1400" b="1" smtClean="0">
                <a:solidFill>
                  <a:srgbClr val="AFA093"/>
                </a:solidFill>
              </a:rPr>
              <a:t>IN </a:t>
            </a:r>
            <a:r>
              <a:rPr lang="fr-FR" altLang="fr-FR" b="1" smtClean="0">
                <a:solidFill>
                  <a:srgbClr val="AFA093"/>
                </a:solidFill>
              </a:rPr>
              <a:t>3 EASY </a:t>
            </a:r>
            <a:r>
              <a:rPr lang="fr-FR" altLang="fr-FR" sz="1400" b="1" smtClean="0">
                <a:solidFill>
                  <a:srgbClr val="AFA093"/>
                </a:solidFill>
              </a:rPr>
              <a:t>STEPS</a:t>
            </a:r>
          </a:p>
        </p:txBody>
      </p:sp>
      <p:sp>
        <p:nvSpPr>
          <p:cNvPr id="6" name="Rectangle 5"/>
          <p:cNvSpPr>
            <a:spLocks noChangeArrowheads="1"/>
          </p:cNvSpPr>
          <p:nvPr/>
        </p:nvSpPr>
        <p:spPr bwMode="auto">
          <a:xfrm>
            <a:off x="3449638" y="5195888"/>
            <a:ext cx="1979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800" dirty="0">
                <a:solidFill>
                  <a:prstClr val="black"/>
                </a:solidFill>
                <a:ea typeface="Microsoft YaHei" pitchFamily="34" charset="-122"/>
              </a:rPr>
              <a:t>SKIN PROFILING ANALYSIS: SUBSTANCE – TEXTURE – TONE</a:t>
            </a:r>
          </a:p>
        </p:txBody>
      </p:sp>
      <p:sp>
        <p:nvSpPr>
          <p:cNvPr id="7" name="Rectangle 18"/>
          <p:cNvSpPr>
            <a:spLocks noChangeArrowheads="1"/>
          </p:cNvSpPr>
          <p:nvPr/>
        </p:nvSpPr>
        <p:spPr bwMode="auto">
          <a:xfrm>
            <a:off x="1270000" y="1647825"/>
            <a:ext cx="1979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1 </a:t>
            </a:r>
          </a:p>
        </p:txBody>
      </p:sp>
      <p:sp>
        <p:nvSpPr>
          <p:cNvPr id="8" name="Rectangle 18"/>
          <p:cNvSpPr>
            <a:spLocks noChangeArrowheads="1"/>
          </p:cNvSpPr>
          <p:nvPr/>
        </p:nvSpPr>
        <p:spPr bwMode="auto">
          <a:xfrm>
            <a:off x="344328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2</a:t>
            </a:r>
          </a:p>
        </p:txBody>
      </p:sp>
      <p:sp>
        <p:nvSpPr>
          <p:cNvPr id="9" name="Rectangle 18"/>
          <p:cNvSpPr>
            <a:spLocks noChangeArrowheads="1"/>
          </p:cNvSpPr>
          <p:nvPr/>
        </p:nvSpPr>
        <p:spPr bwMode="auto">
          <a:xfrm>
            <a:off x="564673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3</a:t>
            </a:r>
          </a:p>
        </p:txBody>
      </p:sp>
      <p:pic>
        <p:nvPicPr>
          <p:cNvPr id="113671" name="Picture 2" descr="G:\DPLI_HELENA_RUBINSTEIN_POWER_Beauty\Service\3. Brand\Service &amp; CRM\Education\07- PHOTOS RETAIL + CABINE\SHOOTING RI 2013 - EXPERIENCE RE PLASTY\PHOTOS RETOUCHEES SANS INCRUSTATION\caucase jpeg bd\DSC_0603.jpg"/>
          <p:cNvPicPr>
            <a:picLocks noChangeAspect="1" noChangeArrowheads="1"/>
          </p:cNvPicPr>
          <p:nvPr/>
        </p:nvPicPr>
        <p:blipFill>
          <a:blip r:embed="rId3" cstate="print">
            <a:extLst>
              <a:ext uri="{28A0092B-C50C-407E-A947-70E740481C1C}">
                <a14:useLocalDpi xmlns:a14="http://schemas.microsoft.com/office/drawing/2010/main" val="0"/>
              </a:ext>
            </a:extLst>
          </a:blip>
          <a:srcRect l="36195" t="3999" r="25929" b="26151"/>
          <a:stretch>
            <a:fillRect/>
          </a:stretch>
        </p:blipFill>
        <p:spPr bwMode="auto">
          <a:xfrm>
            <a:off x="1290638" y="2693988"/>
            <a:ext cx="197961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1349375" y="2243138"/>
            <a:ext cx="1879600"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MIRROR</a:t>
            </a:r>
          </a:p>
        </p:txBody>
      </p:sp>
      <p:pic>
        <p:nvPicPr>
          <p:cNvPr id="113673" name="Picture 3" descr="G:\DPLI_HELENA_RUBINSTEIN_POWER_Beauty\Service\3. Brand\Service &amp; CRM\Education\07- PHOTOS RETAIL + CABINE\SHOOTING RI 2013 - EXPERIENCE RE PLASTY\PHOTOS RETOUCHEES SANS INCRUSTATION\caucase jpeg bd\DSC_0672.jpg"/>
          <p:cNvPicPr>
            <a:picLocks noChangeAspect="1" noChangeArrowheads="1"/>
          </p:cNvPicPr>
          <p:nvPr/>
        </p:nvPicPr>
        <p:blipFill>
          <a:blip r:embed="rId4" cstate="print">
            <a:extLst>
              <a:ext uri="{28A0092B-C50C-407E-A947-70E740481C1C}">
                <a14:useLocalDpi xmlns:a14="http://schemas.microsoft.com/office/drawing/2010/main" val="0"/>
              </a:ext>
            </a:extLst>
          </a:blip>
          <a:srcRect l="17859" t="10846" r="43130" b="17223"/>
          <a:stretch>
            <a:fillRect/>
          </a:stretch>
        </p:blipFill>
        <p:spPr bwMode="auto">
          <a:xfrm>
            <a:off x="3467100" y="2693988"/>
            <a:ext cx="1979613"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ZoneTexte 13"/>
          <p:cNvSpPr txBox="1"/>
          <p:nvPr/>
        </p:nvSpPr>
        <p:spPr>
          <a:xfrm>
            <a:off x="3467100" y="2243138"/>
            <a:ext cx="1878013"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SKIN PROFILER</a:t>
            </a:r>
          </a:p>
        </p:txBody>
      </p:sp>
      <p:sp>
        <p:nvSpPr>
          <p:cNvPr id="15" name="ZoneTexte 14"/>
          <p:cNvSpPr txBox="1"/>
          <p:nvPr/>
        </p:nvSpPr>
        <p:spPr>
          <a:xfrm>
            <a:off x="5572125" y="2170113"/>
            <a:ext cx="2192338" cy="5238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BA MANUAL EVALUATION</a:t>
            </a:r>
          </a:p>
        </p:txBody>
      </p:sp>
      <p:pic>
        <p:nvPicPr>
          <p:cNvPr id="113676" name="Picture 4" descr="G:\DPLI_HELENA_RUBINSTEIN_POWER_Beauty\Service\3. Brand\Service &amp; CRM\Education\07- PHOTOS RETAIL + CABINE\SHOOTING RI 2013 - EXPERIENCE RE PLASTY\PHOTOS RETOUCHEES SANS INCRUSTATION\caucase jpeg bd\DSC_0652.jpg"/>
          <p:cNvPicPr>
            <a:picLocks noChangeAspect="1" noChangeArrowheads="1"/>
          </p:cNvPicPr>
          <p:nvPr/>
        </p:nvPicPr>
        <p:blipFill>
          <a:blip r:embed="rId5" cstate="print">
            <a:extLst>
              <a:ext uri="{28A0092B-C50C-407E-A947-70E740481C1C}">
                <a14:useLocalDpi xmlns:a14="http://schemas.microsoft.com/office/drawing/2010/main" val="0"/>
              </a:ext>
            </a:extLst>
          </a:blip>
          <a:srcRect l="21890" t="6108" r="37563" b="25362"/>
          <a:stretch>
            <a:fillRect/>
          </a:stretch>
        </p:blipFill>
        <p:spPr bwMode="auto">
          <a:xfrm>
            <a:off x="5605463" y="2693988"/>
            <a:ext cx="21288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ccolade ouvrante 16"/>
          <p:cNvSpPr/>
          <p:nvPr/>
        </p:nvSpPr>
        <p:spPr>
          <a:xfrm rot="16200000">
            <a:off x="4371182" y="2380456"/>
            <a:ext cx="287338" cy="67214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449263" fontAlgn="base">
              <a:spcBef>
                <a:spcPct val="0"/>
              </a:spcBef>
              <a:spcAft>
                <a:spcPct val="0"/>
              </a:spcAft>
              <a:defRPr/>
            </a:pPr>
            <a:endParaRPr lang="fr-FR">
              <a:solidFill>
                <a:prstClr val="black"/>
              </a:solidFill>
            </a:endParaRPr>
          </a:p>
        </p:txBody>
      </p:sp>
      <p:sp>
        <p:nvSpPr>
          <p:cNvPr id="19" name="Rectangle 18"/>
          <p:cNvSpPr>
            <a:spLocks noChangeArrowheads="1"/>
          </p:cNvSpPr>
          <p:nvPr/>
        </p:nvSpPr>
        <p:spPr bwMode="auto">
          <a:xfrm>
            <a:off x="1217613" y="5195888"/>
            <a:ext cx="2147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MAIN CONCERN(S) EXPRESSED BY THE CUSTOMER IN FRONT OF THE MIRROR</a:t>
            </a:r>
          </a:p>
        </p:txBody>
      </p:sp>
      <p:sp>
        <p:nvSpPr>
          <p:cNvPr id="20" name="Rectangle 19"/>
          <p:cNvSpPr>
            <a:spLocks noChangeArrowheads="1"/>
          </p:cNvSpPr>
          <p:nvPr/>
        </p:nvSpPr>
        <p:spPr bwMode="auto">
          <a:xfrm>
            <a:off x="5722938" y="5157788"/>
            <a:ext cx="1916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SPECIFIC GESTURES, LIGHTING MAGNIFYING DEVICE, SKIN AGEING ATLAS</a:t>
            </a:r>
          </a:p>
        </p:txBody>
      </p:sp>
      <p:sp>
        <p:nvSpPr>
          <p:cNvPr id="22" name="ZoneTexte 21"/>
          <p:cNvSpPr txBox="1"/>
          <p:nvPr/>
        </p:nvSpPr>
        <p:spPr>
          <a:xfrm>
            <a:off x="2586038" y="5948363"/>
            <a:ext cx="4119562" cy="369887"/>
          </a:xfrm>
          <a:prstGeom prst="rect">
            <a:avLst/>
          </a:prstGeom>
          <a:noFill/>
        </p:spPr>
        <p:txBody>
          <a:bodyPr>
            <a:spAutoFit/>
          </a:bodyPr>
          <a:lstStyle/>
          <a:p>
            <a:pPr defTabSz="449263" fontAlgn="base">
              <a:spcBef>
                <a:spcPct val="0"/>
              </a:spcBef>
              <a:spcAft>
                <a:spcPct val="0"/>
              </a:spcAft>
              <a:defRPr/>
            </a:pPr>
            <a:r>
              <a:rPr lang="fr-FR" dirty="0">
                <a:solidFill>
                  <a:srgbClr val="000000"/>
                </a:solidFill>
                <a:ea typeface="Microsoft YaHei" pitchFamily="34" charset="-122"/>
              </a:rPr>
              <a:t>PROFILE DETERMINED BY THE BA</a:t>
            </a:r>
          </a:p>
        </p:txBody>
      </p:sp>
      <p:sp>
        <p:nvSpPr>
          <p:cNvPr id="26" name="Rectangle 6"/>
          <p:cNvSpPr>
            <a:spLocks noChangeArrowheads="1"/>
          </p:cNvSpPr>
          <p:nvPr/>
        </p:nvSpPr>
        <p:spPr bwMode="auto">
          <a:xfrm>
            <a:off x="34925" y="1285875"/>
            <a:ext cx="69119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p>
            <a:pPr defTabSz="449263" fontAlgn="base">
              <a:lnSpc>
                <a:spcPct val="120000"/>
              </a:lnSpc>
              <a:spcBef>
                <a:spcPct val="0"/>
              </a:spcBef>
              <a:spcAft>
                <a:spcPct val="0"/>
              </a:spcAft>
              <a:defRPr/>
            </a:pPr>
            <a:r>
              <a:rPr lang="en-US" sz="1200" b="1" dirty="0">
                <a:solidFill>
                  <a:srgbClr val="000000"/>
                </a:solidFill>
                <a:ea typeface="Microsoft YaHei" pitchFamily="34" charset="-122"/>
                <a:cs typeface="Calibri" pitchFamily="34" charset="0"/>
              </a:rPr>
              <a:t>THE COSMETIC REPLICATION OF THE CLINICAL DIAGNOSIS MADE BY Dr. PFULG </a:t>
            </a:r>
            <a:endParaRPr lang="fr-FR" sz="1100" b="1" dirty="0">
              <a:solidFill>
                <a:srgbClr val="000000"/>
              </a:solidFill>
              <a:ea typeface="Microsoft YaHei" pitchFamily="34" charset="-122"/>
              <a:cs typeface="Calibri" pitchFamily="34" charset="0"/>
            </a:endParaRPr>
          </a:p>
        </p:txBody>
      </p:sp>
      <p:sp>
        <p:nvSpPr>
          <p:cNvPr id="113682" name="Rectangle 6"/>
          <p:cNvSpPr>
            <a:spLocks noChangeArrowheads="1"/>
          </p:cNvSpPr>
          <p:nvPr/>
        </p:nvSpPr>
        <p:spPr bwMode="auto">
          <a:xfrm>
            <a:off x="1290638" y="2166938"/>
            <a:ext cx="1979612" cy="34163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smtClean="0">
              <a:solidFill>
                <a:srgbClr val="B5A692"/>
              </a:solidFill>
              <a:latin typeface="Arial" pitchFamily="34" charset="0"/>
              <a:ea typeface="Microsoft YaHei" pitchFamily="34" charset="-122"/>
            </a:endParaRPr>
          </a:p>
        </p:txBody>
      </p:sp>
      <p:sp>
        <p:nvSpPr>
          <p:cNvPr id="4" name="Rectangle 3"/>
          <p:cNvSpPr/>
          <p:nvPr/>
        </p:nvSpPr>
        <p:spPr>
          <a:xfrm>
            <a:off x="3467100" y="2166938"/>
            <a:ext cx="1979613" cy="3416300"/>
          </a:xfrm>
          <a:prstGeom prst="rect">
            <a:avLst/>
          </a:prstGeom>
          <a:noFill/>
          <a:ln w="19050" cap="flat" cmpd="sng" algn="ctr">
            <a:solidFill>
              <a:srgbClr val="AFA093"/>
            </a:solidFill>
            <a:prstDash val="solid"/>
          </a:ln>
          <a:effectLst/>
        </p:spPr>
        <p:txBody>
          <a:bodyPr anchor="ctr"/>
          <a:lstStyle/>
          <a:p>
            <a:pPr algn="ctr" defTabSz="449263" fontAlgn="base">
              <a:spcBef>
                <a:spcPct val="0"/>
              </a:spcBef>
              <a:spcAft>
                <a:spcPct val="0"/>
              </a:spcAft>
              <a:defRPr/>
            </a:pPr>
            <a:endParaRPr lang="fr-FR" kern="0">
              <a:solidFill>
                <a:srgbClr val="FFFFFF"/>
              </a:solidFill>
              <a:latin typeface="Arial" pitchFamily="34" charset="0"/>
              <a:ea typeface="Microsoft YaHei" pitchFamily="34" charset="-122"/>
            </a:endParaRPr>
          </a:p>
        </p:txBody>
      </p:sp>
      <p:sp>
        <p:nvSpPr>
          <p:cNvPr id="113684" name="Rectangle 6"/>
          <p:cNvSpPr>
            <a:spLocks noChangeArrowheads="1"/>
          </p:cNvSpPr>
          <p:nvPr/>
        </p:nvSpPr>
        <p:spPr bwMode="auto">
          <a:xfrm>
            <a:off x="5605463" y="2166938"/>
            <a:ext cx="2128837" cy="3427412"/>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smtClean="0">
              <a:solidFill>
                <a:srgbClr val="B5A692"/>
              </a:solidFill>
              <a:latin typeface="Arial" pitchFamily="34" charset="0"/>
              <a:ea typeface="Microsoft YaHei" pitchFamily="34" charset="-122"/>
            </a:endParaRPr>
          </a:p>
        </p:txBody>
      </p:sp>
      <p:pic>
        <p:nvPicPr>
          <p:cNvPr id="113685" name="Picture 5"/>
          <p:cNvPicPr>
            <a:picLocks noChangeAspect="1" noChangeArrowheads="1"/>
          </p:cNvPicPr>
          <p:nvPr/>
        </p:nvPicPr>
        <p:blipFill>
          <a:blip r:embed="rId6">
            <a:extLst>
              <a:ext uri="{28A0092B-C50C-407E-A947-70E740481C1C}">
                <a14:useLocalDpi xmlns:a14="http://schemas.microsoft.com/office/drawing/2010/main" val="0"/>
              </a:ext>
            </a:extLst>
          </a:blip>
          <a:srcRect l="3796" t="12041" r="2190" b="1707"/>
          <a:stretch>
            <a:fillRect/>
          </a:stretch>
        </p:blipFill>
        <p:spPr bwMode="auto">
          <a:xfrm>
            <a:off x="6954838" y="4340225"/>
            <a:ext cx="1619250" cy="804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3686" name="Picture 2" descr="Loupe avec lampe Rectangle ">
            <a:hlinkClick r:id="rId7" tooltip="Loupe avec lampe Rectangle "/>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62850" y="4972050"/>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687" name="Picture 3" descr="G:\DPLI_HELENA_RUBINSTEIN_POWER_Beauty\Service\3. Brand\Service &amp; CRM\Education\01- SKINCARE\Re-PLASTY\Re-PLASTY PRESCRIPTION 2014\TRAINING EN COURS\Visuel Antoine\Diagnostic0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1250" y="1622425"/>
            <a:ext cx="4984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336925" y="1558925"/>
            <a:ext cx="2211388" cy="41735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Tree>
    <p:extLst>
      <p:ext uri="{BB962C8B-B14F-4D97-AF65-F5344CB8AC3E}">
        <p14:creationId xmlns:p14="http://schemas.microsoft.com/office/powerpoint/2010/main" val="33539094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295400" y="115888"/>
            <a:ext cx="6553200"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600" b="1" dirty="0">
                <a:solidFill>
                  <a:srgbClr val="000000"/>
                </a:solidFill>
                <a:latin typeface="Century Gothic"/>
              </a:rPr>
              <a:t>STEP </a:t>
            </a:r>
            <a:r>
              <a:rPr lang="fr-FR" b="1" dirty="0">
                <a:solidFill>
                  <a:srgbClr val="000000"/>
                </a:solidFill>
                <a:latin typeface="Century Gothic"/>
              </a:rPr>
              <a:t>2</a:t>
            </a:r>
            <a:r>
              <a:rPr lang="fr-FR" b="1" dirty="0" smtClean="0">
                <a:solidFill>
                  <a:srgbClr val="000000"/>
                </a:solidFill>
                <a:latin typeface="Century Gothic"/>
              </a:rPr>
              <a:t> </a:t>
            </a:r>
            <a:endParaRPr lang="fr-FR" b="1" dirty="0">
              <a:solidFill>
                <a:srgbClr val="000000"/>
              </a:solidFill>
              <a:latin typeface="Century Gothic"/>
            </a:endParaRPr>
          </a:p>
        </p:txBody>
      </p:sp>
      <p:sp>
        <p:nvSpPr>
          <p:cNvPr id="12" name="ZoneTexte 11"/>
          <p:cNvSpPr txBox="1"/>
          <p:nvPr/>
        </p:nvSpPr>
        <p:spPr>
          <a:xfrm>
            <a:off x="334963" y="1316038"/>
            <a:ext cx="2682875" cy="461962"/>
          </a:xfrm>
          <a:prstGeom prst="rect">
            <a:avLst/>
          </a:prstGeom>
          <a:noFill/>
        </p:spPr>
        <p:txBody>
          <a:bodyPr>
            <a:spAutoFit/>
          </a:bodyPr>
          <a:lstStyle/>
          <a:p>
            <a:pPr algn="ctr" defTabSz="449263" fontAlgn="base">
              <a:spcBef>
                <a:spcPct val="0"/>
              </a:spcBef>
              <a:spcAft>
                <a:spcPct val="0"/>
              </a:spcAft>
              <a:defRPr/>
            </a:pPr>
            <a:r>
              <a:rPr lang="fr-FR" sz="2400" b="1" dirty="0">
                <a:solidFill>
                  <a:prstClr val="black"/>
                </a:solidFill>
                <a:ea typeface="Microsoft YaHei" pitchFamily="34" charset="-122"/>
              </a:rPr>
              <a:t>SKIN PROFILER</a:t>
            </a:r>
          </a:p>
        </p:txBody>
      </p:sp>
      <p:sp>
        <p:nvSpPr>
          <p:cNvPr id="19" name="Rectangle 18"/>
          <p:cNvSpPr>
            <a:spLocks noChangeArrowheads="1"/>
          </p:cNvSpPr>
          <p:nvPr/>
        </p:nvSpPr>
        <p:spPr bwMode="auto">
          <a:xfrm>
            <a:off x="246063" y="5926138"/>
            <a:ext cx="2841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000" dirty="0">
                <a:solidFill>
                  <a:prstClr val="black"/>
                </a:solidFill>
                <a:ea typeface="Microsoft YaHei" pitchFamily="34" charset="-122"/>
              </a:rPr>
              <a:t>SKIN PROFILING ANALYSIS: </a:t>
            </a:r>
          </a:p>
          <a:p>
            <a:pPr algn="ctr" defTabSz="449263" fontAlgn="base">
              <a:spcBef>
                <a:spcPct val="0"/>
              </a:spcBef>
              <a:spcAft>
                <a:spcPct val="0"/>
              </a:spcAft>
              <a:defRPr/>
            </a:pPr>
            <a:r>
              <a:rPr lang="fr-FR" sz="1000" dirty="0">
                <a:solidFill>
                  <a:prstClr val="black"/>
                </a:solidFill>
                <a:ea typeface="Microsoft YaHei" pitchFamily="34" charset="-122"/>
              </a:rPr>
              <a:t>SUBSTANCE – TEXTURE – TONE</a:t>
            </a:r>
          </a:p>
        </p:txBody>
      </p:sp>
      <p:pic>
        <p:nvPicPr>
          <p:cNvPr id="114693" name="Picture 3" descr="G:\DPLI_HELENA_RUBINSTEIN_POWER_Beauty\Service\3. Brand\Service &amp; CRM\Education\07- PHOTOS RETAIL + CABINE\SHOOTING RI 2013 - EXPERIENCE RE PLASTY\PHOTOS RETOUCHEES SANS INCRUSTATION\caucase jpeg bd\DSC_0672.jpg"/>
          <p:cNvPicPr>
            <a:picLocks noChangeAspect="1" noChangeArrowheads="1"/>
          </p:cNvPicPr>
          <p:nvPr/>
        </p:nvPicPr>
        <p:blipFill>
          <a:blip r:embed="rId3" cstate="print">
            <a:extLst>
              <a:ext uri="{28A0092B-C50C-407E-A947-70E740481C1C}">
                <a14:useLocalDpi xmlns:a14="http://schemas.microsoft.com/office/drawing/2010/main" val="0"/>
              </a:ext>
            </a:extLst>
          </a:blip>
          <a:srcRect l="17859" t="10846" r="43130" b="17223"/>
          <a:stretch>
            <a:fillRect/>
          </a:stretch>
        </p:blipFill>
        <p:spPr bwMode="auto">
          <a:xfrm>
            <a:off x="12700" y="1778000"/>
            <a:ext cx="3309938" cy="408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4" name="Rectangle 6"/>
          <p:cNvSpPr>
            <a:spLocks noChangeArrowheads="1"/>
          </p:cNvSpPr>
          <p:nvPr/>
        </p:nvSpPr>
        <p:spPr bwMode="auto">
          <a:xfrm>
            <a:off x="12700" y="1231900"/>
            <a:ext cx="3309938" cy="51689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smtClean="0">
              <a:solidFill>
                <a:srgbClr val="B5A692"/>
              </a:solidFill>
              <a:latin typeface="Arial" pitchFamily="34" charset="0"/>
              <a:ea typeface="Microsoft YaHei" pitchFamily="34" charset="-122"/>
            </a:endParaRPr>
          </a:p>
        </p:txBody>
      </p:sp>
      <p:sp>
        <p:nvSpPr>
          <p:cNvPr id="7" name="ZoneTexte 6"/>
          <p:cNvSpPr txBox="1"/>
          <p:nvPr/>
        </p:nvSpPr>
        <p:spPr>
          <a:xfrm>
            <a:off x="4187825" y="5384800"/>
            <a:ext cx="4351338" cy="954088"/>
          </a:xfrm>
          <a:prstGeom prst="rect">
            <a:avLst/>
          </a:prstGeom>
          <a:noFill/>
        </p:spPr>
        <p:txBody>
          <a:bodyPr>
            <a:spAutoFit/>
          </a:bodyPr>
          <a:lstStyle/>
          <a:p>
            <a:pPr algn="ctr" defTabSz="449263" fontAlgn="base">
              <a:spcBef>
                <a:spcPct val="0"/>
              </a:spcBef>
              <a:spcAft>
                <a:spcPct val="0"/>
              </a:spcAft>
              <a:defRPr/>
            </a:pPr>
            <a:r>
              <a:rPr lang="en-US" sz="1400" dirty="0">
                <a:solidFill>
                  <a:srgbClr val="000000"/>
                </a:solidFill>
                <a:ea typeface="Microsoft YaHei" pitchFamily="34" charset="-122"/>
              </a:rPr>
              <a:t>+ </a:t>
            </a:r>
          </a:p>
          <a:p>
            <a:pPr algn="ctr" defTabSz="449263" fontAlgn="base">
              <a:spcBef>
                <a:spcPct val="0"/>
              </a:spcBef>
              <a:spcAft>
                <a:spcPct val="0"/>
              </a:spcAft>
              <a:defRPr/>
            </a:pPr>
            <a:r>
              <a:rPr lang="en-US" sz="1400" dirty="0">
                <a:solidFill>
                  <a:srgbClr val="000000"/>
                </a:solidFill>
                <a:ea typeface="Microsoft YaHei" pitchFamily="34" charset="-122"/>
              </a:rPr>
              <a:t>TEMPORARY PROFILE </a:t>
            </a:r>
          </a:p>
          <a:p>
            <a:pPr algn="ctr" defTabSz="449263" fontAlgn="base">
              <a:spcBef>
                <a:spcPct val="0"/>
              </a:spcBef>
              <a:spcAft>
                <a:spcPct val="0"/>
              </a:spcAft>
              <a:defRPr/>
            </a:pPr>
            <a:r>
              <a:rPr lang="en-US" sz="1400" dirty="0">
                <a:solidFill>
                  <a:srgbClr val="000000"/>
                </a:solidFill>
                <a:ea typeface="Microsoft YaHei" pitchFamily="34" charset="-122"/>
              </a:rPr>
              <a:t>GIVEN BY THE SKIN PROFILER (not the definitive profile, just for BA’s information)</a:t>
            </a:r>
          </a:p>
        </p:txBody>
      </p:sp>
      <p:sp>
        <p:nvSpPr>
          <p:cNvPr id="9" name="ZoneTexte 8"/>
          <p:cNvSpPr txBox="1"/>
          <p:nvPr/>
        </p:nvSpPr>
        <p:spPr>
          <a:xfrm>
            <a:off x="3549650" y="3576640"/>
            <a:ext cx="1809750" cy="1815882"/>
          </a:xfrm>
          <a:prstGeom prst="rect">
            <a:avLst/>
          </a:prstGeom>
          <a:noFill/>
        </p:spPr>
        <p:txBody>
          <a:bodyPr>
            <a:spAutoFit/>
          </a:bodyPr>
          <a:lstStyle/>
          <a:p>
            <a:pPr algn="ctr" defTabSz="449263" fontAlgn="base">
              <a:spcBef>
                <a:spcPct val="0"/>
              </a:spcBef>
              <a:spcAft>
                <a:spcPct val="0"/>
              </a:spcAft>
              <a:defRPr/>
            </a:pPr>
            <a:r>
              <a:rPr lang="en-US" sz="1400" dirty="0" smtClean="0">
                <a:solidFill>
                  <a:srgbClr val="000000"/>
                </a:solidFill>
                <a:ea typeface="Microsoft YaHei" pitchFamily="34" charset="-122"/>
              </a:rPr>
              <a:t>SUBSTANCE parameters </a:t>
            </a:r>
            <a:r>
              <a:rPr lang="en-US" sz="1400" dirty="0">
                <a:solidFill>
                  <a:srgbClr val="000000"/>
                </a:solidFill>
                <a:ea typeface="Microsoft YaHei" pitchFamily="34" charset="-122"/>
              </a:rPr>
              <a:t>analyzed by the SKIN PROFILER:</a:t>
            </a:r>
          </a:p>
          <a:p>
            <a:pPr algn="ctr" defTabSz="449263" fontAlgn="base">
              <a:spcBef>
                <a:spcPct val="0"/>
              </a:spcBef>
              <a:spcAft>
                <a:spcPct val="0"/>
              </a:spcAft>
              <a:defRPr/>
            </a:pPr>
            <a:endParaRPr lang="en-US" sz="1400" dirty="0">
              <a:solidFill>
                <a:srgbClr val="000000"/>
              </a:solidFill>
              <a:ea typeface="Microsoft YaHei" pitchFamily="34" charset="-122"/>
            </a:endParaRPr>
          </a:p>
          <a:p>
            <a:pPr algn="ctr" defTabSz="449263" fontAlgn="base">
              <a:spcBef>
                <a:spcPct val="0"/>
              </a:spcBef>
              <a:spcAft>
                <a:spcPct val="0"/>
              </a:spcAft>
              <a:defRPr/>
            </a:pPr>
            <a:r>
              <a:rPr lang="en-US" sz="1400" dirty="0">
                <a:solidFill>
                  <a:srgbClr val="000000"/>
                </a:solidFill>
                <a:ea typeface="Microsoft YaHei" pitchFamily="34" charset="-122"/>
              </a:rPr>
              <a:t> </a:t>
            </a:r>
            <a:r>
              <a:rPr lang="en-US" sz="1400" i="1" dirty="0">
                <a:solidFill>
                  <a:srgbClr val="000000"/>
                </a:solidFill>
                <a:ea typeface="Microsoft YaHei" pitchFamily="34" charset="-122"/>
              </a:rPr>
              <a:t>- Loss of elasticity</a:t>
            </a:r>
          </a:p>
          <a:p>
            <a:pPr algn="ctr" defTabSz="449263" fontAlgn="base">
              <a:spcBef>
                <a:spcPct val="0"/>
              </a:spcBef>
              <a:spcAft>
                <a:spcPct val="0"/>
              </a:spcAft>
              <a:defRPr/>
            </a:pPr>
            <a:r>
              <a:rPr lang="en-US" sz="1400" i="1" dirty="0">
                <a:solidFill>
                  <a:srgbClr val="000000"/>
                </a:solidFill>
                <a:ea typeface="Microsoft YaHei" pitchFamily="34" charset="-122"/>
              </a:rPr>
              <a:t>- Fine lines/ wrinkles</a:t>
            </a:r>
          </a:p>
        </p:txBody>
      </p:sp>
      <p:sp>
        <p:nvSpPr>
          <p:cNvPr id="21" name="ZoneTexte 20"/>
          <p:cNvSpPr txBox="1"/>
          <p:nvPr/>
        </p:nvSpPr>
        <p:spPr>
          <a:xfrm>
            <a:off x="5410200" y="3576640"/>
            <a:ext cx="1809750" cy="1815882"/>
          </a:xfrm>
          <a:prstGeom prst="rect">
            <a:avLst/>
          </a:prstGeom>
          <a:noFill/>
        </p:spPr>
        <p:txBody>
          <a:bodyPr>
            <a:spAutoFit/>
          </a:bodyPr>
          <a:lstStyle/>
          <a:p>
            <a:pPr algn="ctr" defTabSz="449263" fontAlgn="base">
              <a:spcBef>
                <a:spcPct val="0"/>
              </a:spcBef>
              <a:spcAft>
                <a:spcPct val="0"/>
              </a:spcAft>
              <a:defRPr/>
            </a:pPr>
            <a:r>
              <a:rPr lang="en-US" sz="1400" dirty="0" smtClean="0">
                <a:solidFill>
                  <a:srgbClr val="000000"/>
                </a:solidFill>
                <a:ea typeface="Microsoft YaHei" pitchFamily="34" charset="-122"/>
              </a:rPr>
              <a:t>TEXTURE parameters </a:t>
            </a:r>
            <a:r>
              <a:rPr lang="en-US" sz="1400" dirty="0">
                <a:solidFill>
                  <a:srgbClr val="000000"/>
                </a:solidFill>
                <a:ea typeface="Microsoft YaHei" pitchFamily="34" charset="-122"/>
              </a:rPr>
              <a:t>analyzed by the SKIN PROFILER:</a:t>
            </a:r>
          </a:p>
          <a:p>
            <a:pPr algn="ctr" defTabSz="449263" fontAlgn="base">
              <a:spcBef>
                <a:spcPct val="0"/>
              </a:spcBef>
              <a:spcAft>
                <a:spcPct val="0"/>
              </a:spcAft>
              <a:defRPr/>
            </a:pPr>
            <a:endParaRPr lang="en-US" sz="1400" dirty="0">
              <a:solidFill>
                <a:srgbClr val="000000"/>
              </a:solidFill>
              <a:ea typeface="Microsoft YaHei" pitchFamily="34" charset="-122"/>
            </a:endParaRPr>
          </a:p>
          <a:p>
            <a:pPr algn="ctr" defTabSz="449263" fontAlgn="base">
              <a:spcBef>
                <a:spcPct val="0"/>
              </a:spcBef>
              <a:spcAft>
                <a:spcPct val="0"/>
              </a:spcAft>
              <a:defRPr/>
            </a:pPr>
            <a:r>
              <a:rPr lang="en-US" sz="1400" dirty="0">
                <a:solidFill>
                  <a:srgbClr val="000000"/>
                </a:solidFill>
                <a:ea typeface="Microsoft YaHei" pitchFamily="34" charset="-122"/>
              </a:rPr>
              <a:t> </a:t>
            </a:r>
            <a:r>
              <a:rPr lang="en-US" sz="1400" i="1" dirty="0">
                <a:solidFill>
                  <a:srgbClr val="000000"/>
                </a:solidFill>
                <a:ea typeface="Microsoft YaHei" pitchFamily="34" charset="-122"/>
              </a:rPr>
              <a:t>- Lack of hydration</a:t>
            </a:r>
          </a:p>
          <a:p>
            <a:pPr algn="ctr" defTabSz="449263" fontAlgn="base">
              <a:spcBef>
                <a:spcPct val="0"/>
              </a:spcBef>
              <a:spcAft>
                <a:spcPct val="0"/>
              </a:spcAft>
              <a:defRPr/>
            </a:pPr>
            <a:r>
              <a:rPr lang="en-US" sz="1400" i="1" dirty="0">
                <a:solidFill>
                  <a:srgbClr val="000000"/>
                </a:solidFill>
                <a:ea typeface="Microsoft YaHei" pitchFamily="34" charset="-122"/>
              </a:rPr>
              <a:t>- Dilated pores</a:t>
            </a:r>
          </a:p>
        </p:txBody>
      </p:sp>
      <p:sp>
        <p:nvSpPr>
          <p:cNvPr id="22" name="ZoneTexte 21"/>
          <p:cNvSpPr txBox="1"/>
          <p:nvPr/>
        </p:nvSpPr>
        <p:spPr>
          <a:xfrm>
            <a:off x="7153275" y="3576640"/>
            <a:ext cx="1809750" cy="1600438"/>
          </a:xfrm>
          <a:prstGeom prst="rect">
            <a:avLst/>
          </a:prstGeom>
          <a:noFill/>
        </p:spPr>
        <p:txBody>
          <a:bodyPr>
            <a:spAutoFit/>
          </a:bodyPr>
          <a:lstStyle/>
          <a:p>
            <a:pPr algn="ctr" defTabSz="449263" fontAlgn="base">
              <a:spcBef>
                <a:spcPct val="0"/>
              </a:spcBef>
              <a:spcAft>
                <a:spcPct val="0"/>
              </a:spcAft>
              <a:defRPr/>
            </a:pPr>
            <a:r>
              <a:rPr lang="en-US" sz="1400" dirty="0" smtClean="0">
                <a:solidFill>
                  <a:srgbClr val="000000"/>
                </a:solidFill>
                <a:ea typeface="Microsoft YaHei" pitchFamily="34" charset="-122"/>
              </a:rPr>
              <a:t>TONE </a:t>
            </a:r>
          </a:p>
          <a:p>
            <a:pPr algn="ctr" defTabSz="449263" fontAlgn="base">
              <a:spcBef>
                <a:spcPct val="0"/>
              </a:spcBef>
              <a:spcAft>
                <a:spcPct val="0"/>
              </a:spcAft>
              <a:defRPr/>
            </a:pPr>
            <a:r>
              <a:rPr lang="en-US" sz="1400" dirty="0" smtClean="0">
                <a:solidFill>
                  <a:srgbClr val="000000"/>
                </a:solidFill>
                <a:ea typeface="Microsoft YaHei" pitchFamily="34" charset="-122"/>
              </a:rPr>
              <a:t>parameters </a:t>
            </a:r>
            <a:r>
              <a:rPr lang="en-US" sz="1400" dirty="0">
                <a:solidFill>
                  <a:srgbClr val="000000"/>
                </a:solidFill>
                <a:ea typeface="Microsoft YaHei" pitchFamily="34" charset="-122"/>
              </a:rPr>
              <a:t>analyzed by the SKIN PROFILER:</a:t>
            </a:r>
          </a:p>
          <a:p>
            <a:pPr algn="ctr" defTabSz="449263" fontAlgn="base">
              <a:spcBef>
                <a:spcPct val="0"/>
              </a:spcBef>
              <a:spcAft>
                <a:spcPct val="0"/>
              </a:spcAft>
              <a:defRPr/>
            </a:pPr>
            <a:endParaRPr lang="en-US" sz="1400" dirty="0">
              <a:solidFill>
                <a:srgbClr val="000000"/>
              </a:solidFill>
              <a:ea typeface="Microsoft YaHei" pitchFamily="34" charset="-122"/>
            </a:endParaRPr>
          </a:p>
          <a:p>
            <a:pPr algn="ctr" defTabSz="449263" fontAlgn="base">
              <a:spcBef>
                <a:spcPct val="0"/>
              </a:spcBef>
              <a:spcAft>
                <a:spcPct val="0"/>
              </a:spcAft>
              <a:defRPr/>
            </a:pPr>
            <a:r>
              <a:rPr lang="en-US" sz="1400" i="1" dirty="0">
                <a:solidFill>
                  <a:srgbClr val="000000"/>
                </a:solidFill>
                <a:ea typeface="Microsoft YaHei" pitchFamily="34" charset="-122"/>
              </a:rPr>
              <a:t> - Redness</a:t>
            </a:r>
          </a:p>
          <a:p>
            <a:pPr algn="ctr" defTabSz="449263" fontAlgn="base">
              <a:spcBef>
                <a:spcPct val="0"/>
              </a:spcBef>
              <a:spcAft>
                <a:spcPct val="0"/>
              </a:spcAft>
              <a:defRPr/>
            </a:pPr>
            <a:r>
              <a:rPr lang="en-US" sz="1400" i="1" dirty="0">
                <a:solidFill>
                  <a:srgbClr val="000000"/>
                </a:solidFill>
                <a:ea typeface="Microsoft YaHei" pitchFamily="34" charset="-122"/>
              </a:rPr>
              <a:t>- Melanin</a:t>
            </a:r>
          </a:p>
        </p:txBody>
      </p:sp>
      <p:pic>
        <p:nvPicPr>
          <p:cNvPr id="114699" name="Picture 3" descr="G:\DPLI_HELENA_RUBINSTEIN_POWER_Beauty\Service\3. Brand\Service &amp; CRM\Education\01- SKINCARE\Re-PLASTY\Re-PLASTY PRESCRIPTION 2014\TRAINING EN COURS\Visuel Antoine\Diagnostic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8750" y="4386263"/>
            <a:ext cx="846138"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701" name="Picture 13"/>
          <p:cNvPicPr>
            <a:picLocks noChangeAspect="1" noChangeArrowheads="1"/>
          </p:cNvPicPr>
          <p:nvPr/>
        </p:nvPicPr>
        <p:blipFill rotWithShape="1">
          <a:blip r:embed="rId5">
            <a:extLst>
              <a:ext uri="{28A0092B-C50C-407E-A947-70E740481C1C}">
                <a14:useLocalDpi xmlns:a14="http://schemas.microsoft.com/office/drawing/2010/main" val="0"/>
              </a:ext>
            </a:extLst>
          </a:blip>
          <a:srcRect l="5443" t="41796" r="60233" b="34404"/>
          <a:stretch/>
        </p:blipFill>
        <p:spPr bwMode="auto">
          <a:xfrm>
            <a:off x="3775894" y="1439975"/>
            <a:ext cx="4748755" cy="20579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1737885"/>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3"/>
          <p:cNvSpPr txBox="1">
            <a:spLocks noChangeArrowheads="1"/>
          </p:cNvSpPr>
          <p:nvPr/>
        </p:nvSpPr>
        <p:spPr bwMode="auto">
          <a:xfrm>
            <a:off x="1295400" y="115888"/>
            <a:ext cx="65532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eaLnBrk="0" fontAlgn="base" hangingPunct="0">
              <a:spcBef>
                <a:spcPct val="0"/>
              </a:spcBef>
              <a:spcAft>
                <a:spcPct val="0"/>
              </a:spcAft>
            </a:pPr>
            <a:r>
              <a:rPr lang="en-US" altLang="fr-FR" sz="2200">
                <a:solidFill>
                  <a:srgbClr val="000000"/>
                </a:solidFill>
              </a:rPr>
              <a:t>Re-PLASTY PRESCRIPTION CLINICAL DIAGNOSIS</a:t>
            </a:r>
          </a:p>
          <a:p>
            <a:pPr algn="ctr" defTabSz="449263" eaLnBrk="0" fontAlgn="base" hangingPunct="0">
              <a:spcBef>
                <a:spcPct val="0"/>
              </a:spcBef>
              <a:spcAft>
                <a:spcPct val="0"/>
              </a:spcAft>
              <a:buClr>
                <a:srgbClr val="656364"/>
              </a:buClr>
              <a:buSzPct val="100000"/>
            </a:pPr>
            <a:r>
              <a:rPr lang="fr-FR" altLang="fr-FR" sz="1400">
                <a:solidFill>
                  <a:srgbClr val="AFA093"/>
                </a:solidFill>
              </a:rPr>
              <a:t>THE « LACLINIC » CONSULTATION FOR HELENA RUBINSTEIN</a:t>
            </a:r>
          </a:p>
          <a:p>
            <a:pPr algn="ctr" defTabSz="449263" eaLnBrk="0" fontAlgn="base" hangingPunct="0">
              <a:spcBef>
                <a:spcPct val="0"/>
              </a:spcBef>
              <a:spcAft>
                <a:spcPct val="0"/>
              </a:spcAft>
              <a:buClr>
                <a:srgbClr val="656364"/>
              </a:buClr>
              <a:buSzPct val="100000"/>
            </a:pPr>
            <a:endParaRPr lang="fr-FR" altLang="fr-FR" sz="100">
              <a:solidFill>
                <a:srgbClr val="AFA093"/>
              </a:solidFill>
            </a:endParaRPr>
          </a:p>
          <a:p>
            <a:pPr algn="ctr" defTabSz="449263" eaLnBrk="0" fontAlgn="base" hangingPunct="0">
              <a:spcBef>
                <a:spcPct val="0"/>
              </a:spcBef>
              <a:spcAft>
                <a:spcPct val="0"/>
              </a:spcAft>
              <a:buClr>
                <a:srgbClr val="656364"/>
              </a:buClr>
              <a:buSzPct val="100000"/>
            </a:pPr>
            <a:r>
              <a:rPr lang="fr-FR" altLang="fr-FR" sz="1400" b="1">
                <a:solidFill>
                  <a:srgbClr val="AFA093"/>
                </a:solidFill>
              </a:rPr>
              <a:t>IN </a:t>
            </a:r>
            <a:r>
              <a:rPr lang="fr-FR" altLang="fr-FR" b="1">
                <a:solidFill>
                  <a:srgbClr val="AFA093"/>
                </a:solidFill>
              </a:rPr>
              <a:t>3 EASY </a:t>
            </a:r>
            <a:r>
              <a:rPr lang="fr-FR" altLang="fr-FR" sz="1400" b="1">
                <a:solidFill>
                  <a:srgbClr val="AFA093"/>
                </a:solidFill>
              </a:rPr>
              <a:t>STEPS</a:t>
            </a:r>
          </a:p>
        </p:txBody>
      </p:sp>
      <p:sp>
        <p:nvSpPr>
          <p:cNvPr id="6" name="Rectangle 5"/>
          <p:cNvSpPr>
            <a:spLocks noChangeArrowheads="1"/>
          </p:cNvSpPr>
          <p:nvPr/>
        </p:nvSpPr>
        <p:spPr bwMode="auto">
          <a:xfrm>
            <a:off x="3449638" y="5195888"/>
            <a:ext cx="1979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800" dirty="0">
                <a:solidFill>
                  <a:prstClr val="black"/>
                </a:solidFill>
                <a:ea typeface="Microsoft YaHei" pitchFamily="34" charset="-122"/>
              </a:rPr>
              <a:t>SKIN PROFILING ANALYSIS: SUBSTANCE – TEXTURE – TONE</a:t>
            </a:r>
          </a:p>
        </p:txBody>
      </p:sp>
      <p:sp>
        <p:nvSpPr>
          <p:cNvPr id="7" name="Rectangle 18"/>
          <p:cNvSpPr>
            <a:spLocks noChangeArrowheads="1"/>
          </p:cNvSpPr>
          <p:nvPr/>
        </p:nvSpPr>
        <p:spPr bwMode="auto">
          <a:xfrm>
            <a:off x="1270000" y="1647825"/>
            <a:ext cx="1979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1 </a:t>
            </a:r>
          </a:p>
        </p:txBody>
      </p:sp>
      <p:sp>
        <p:nvSpPr>
          <p:cNvPr id="8" name="Rectangle 18"/>
          <p:cNvSpPr>
            <a:spLocks noChangeArrowheads="1"/>
          </p:cNvSpPr>
          <p:nvPr/>
        </p:nvSpPr>
        <p:spPr bwMode="auto">
          <a:xfrm>
            <a:off x="344328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2</a:t>
            </a:r>
          </a:p>
        </p:txBody>
      </p:sp>
      <p:sp>
        <p:nvSpPr>
          <p:cNvPr id="9" name="Rectangle 18"/>
          <p:cNvSpPr>
            <a:spLocks noChangeArrowheads="1"/>
          </p:cNvSpPr>
          <p:nvPr/>
        </p:nvSpPr>
        <p:spPr bwMode="auto">
          <a:xfrm>
            <a:off x="5646738" y="1647825"/>
            <a:ext cx="197961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fr-FR" sz="1600" b="1" dirty="0">
                <a:solidFill>
                  <a:srgbClr val="000000"/>
                </a:solidFill>
                <a:ea typeface="Microsoft YaHei" pitchFamily="34" charset="-122"/>
              </a:rPr>
              <a:t>STEP </a:t>
            </a:r>
            <a:r>
              <a:rPr lang="fr-FR" sz="2800" b="1" dirty="0">
                <a:solidFill>
                  <a:srgbClr val="000000"/>
                </a:solidFill>
                <a:ea typeface="Microsoft YaHei" pitchFamily="34" charset="-122"/>
              </a:rPr>
              <a:t>3</a:t>
            </a:r>
          </a:p>
        </p:txBody>
      </p:sp>
      <p:pic>
        <p:nvPicPr>
          <p:cNvPr id="116743" name="Picture 2" descr="G:\DPLI_HELENA_RUBINSTEIN_POWER_Beauty\Service\3. Brand\Service &amp; CRM\Education\07- PHOTOS RETAIL + CABINE\SHOOTING RI 2013 - EXPERIENCE RE PLASTY\PHOTOS RETOUCHEES SANS INCRUSTATION\caucase jpeg bd\DSC_0603.jpg"/>
          <p:cNvPicPr>
            <a:picLocks noChangeAspect="1" noChangeArrowheads="1"/>
          </p:cNvPicPr>
          <p:nvPr/>
        </p:nvPicPr>
        <p:blipFill>
          <a:blip r:embed="rId3" cstate="print">
            <a:extLst>
              <a:ext uri="{28A0092B-C50C-407E-A947-70E740481C1C}">
                <a14:useLocalDpi xmlns:a14="http://schemas.microsoft.com/office/drawing/2010/main" val="0"/>
              </a:ext>
            </a:extLst>
          </a:blip>
          <a:srcRect l="36195" t="3999" r="25929" b="26151"/>
          <a:stretch>
            <a:fillRect/>
          </a:stretch>
        </p:blipFill>
        <p:spPr bwMode="auto">
          <a:xfrm>
            <a:off x="1290638" y="2693988"/>
            <a:ext cx="197961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p:cNvSpPr txBox="1"/>
          <p:nvPr/>
        </p:nvSpPr>
        <p:spPr>
          <a:xfrm>
            <a:off x="1349375" y="2243138"/>
            <a:ext cx="1879600"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MIRROR</a:t>
            </a:r>
          </a:p>
        </p:txBody>
      </p:sp>
      <p:pic>
        <p:nvPicPr>
          <p:cNvPr id="116745" name="Picture 3" descr="G:\DPLI_HELENA_RUBINSTEIN_POWER_Beauty\Service\3. Brand\Service &amp; CRM\Education\07- PHOTOS RETAIL + CABINE\SHOOTING RI 2013 - EXPERIENCE RE PLASTY\PHOTOS RETOUCHEES SANS INCRUSTATION\caucase jpeg bd\DSC_0672.jpg"/>
          <p:cNvPicPr>
            <a:picLocks noChangeAspect="1" noChangeArrowheads="1"/>
          </p:cNvPicPr>
          <p:nvPr/>
        </p:nvPicPr>
        <p:blipFill>
          <a:blip r:embed="rId4" cstate="print">
            <a:extLst>
              <a:ext uri="{28A0092B-C50C-407E-A947-70E740481C1C}">
                <a14:useLocalDpi xmlns:a14="http://schemas.microsoft.com/office/drawing/2010/main" val="0"/>
              </a:ext>
            </a:extLst>
          </a:blip>
          <a:srcRect l="17859" t="10846" r="43130" b="17223"/>
          <a:stretch>
            <a:fillRect/>
          </a:stretch>
        </p:blipFill>
        <p:spPr bwMode="auto">
          <a:xfrm>
            <a:off x="3467100" y="2693988"/>
            <a:ext cx="1979613"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ZoneTexte 13"/>
          <p:cNvSpPr txBox="1"/>
          <p:nvPr/>
        </p:nvSpPr>
        <p:spPr>
          <a:xfrm>
            <a:off x="3467100" y="2243138"/>
            <a:ext cx="1878013" cy="3079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SKIN PROFILER</a:t>
            </a:r>
          </a:p>
        </p:txBody>
      </p:sp>
      <p:sp>
        <p:nvSpPr>
          <p:cNvPr id="15" name="ZoneTexte 14"/>
          <p:cNvSpPr txBox="1"/>
          <p:nvPr/>
        </p:nvSpPr>
        <p:spPr>
          <a:xfrm>
            <a:off x="5572125" y="2170113"/>
            <a:ext cx="2192338" cy="523875"/>
          </a:xfrm>
          <a:prstGeom prst="rect">
            <a:avLst/>
          </a:prstGeom>
          <a:noFill/>
        </p:spPr>
        <p:txBody>
          <a:bodyPr>
            <a:spAutoFit/>
          </a:bodyPr>
          <a:lstStyle/>
          <a:p>
            <a:pPr algn="ctr" defTabSz="449263" fontAlgn="base">
              <a:spcBef>
                <a:spcPct val="0"/>
              </a:spcBef>
              <a:spcAft>
                <a:spcPct val="0"/>
              </a:spcAft>
              <a:defRPr/>
            </a:pPr>
            <a:r>
              <a:rPr lang="fr-FR" sz="1400" dirty="0">
                <a:solidFill>
                  <a:prstClr val="black"/>
                </a:solidFill>
                <a:ea typeface="Microsoft YaHei" pitchFamily="34" charset="-122"/>
              </a:rPr>
              <a:t>BA MANUAL EVALUATION</a:t>
            </a:r>
          </a:p>
        </p:txBody>
      </p:sp>
      <p:pic>
        <p:nvPicPr>
          <p:cNvPr id="116748" name="Picture 4" descr="G:\DPLI_HELENA_RUBINSTEIN_POWER_Beauty\Service\3. Brand\Service &amp; CRM\Education\07- PHOTOS RETAIL + CABINE\SHOOTING RI 2013 - EXPERIENCE RE PLASTY\PHOTOS RETOUCHEES SANS INCRUSTATION\caucase jpeg bd\DSC_0652.jpg"/>
          <p:cNvPicPr>
            <a:picLocks noChangeAspect="1" noChangeArrowheads="1"/>
          </p:cNvPicPr>
          <p:nvPr/>
        </p:nvPicPr>
        <p:blipFill>
          <a:blip r:embed="rId5" cstate="print">
            <a:extLst>
              <a:ext uri="{28A0092B-C50C-407E-A947-70E740481C1C}">
                <a14:useLocalDpi xmlns:a14="http://schemas.microsoft.com/office/drawing/2010/main" val="0"/>
              </a:ext>
            </a:extLst>
          </a:blip>
          <a:srcRect l="21890" t="6108" r="37563" b="25362"/>
          <a:stretch>
            <a:fillRect/>
          </a:stretch>
        </p:blipFill>
        <p:spPr bwMode="auto">
          <a:xfrm>
            <a:off x="5605463" y="2693988"/>
            <a:ext cx="21288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Accolade ouvrante 16"/>
          <p:cNvSpPr/>
          <p:nvPr/>
        </p:nvSpPr>
        <p:spPr>
          <a:xfrm rot="16200000">
            <a:off x="4371182" y="2380456"/>
            <a:ext cx="287338" cy="67214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defTabSz="449263" fontAlgn="base">
              <a:spcBef>
                <a:spcPct val="0"/>
              </a:spcBef>
              <a:spcAft>
                <a:spcPct val="0"/>
              </a:spcAft>
              <a:defRPr/>
            </a:pPr>
            <a:endParaRPr lang="fr-FR">
              <a:solidFill>
                <a:prstClr val="black"/>
              </a:solidFill>
            </a:endParaRPr>
          </a:p>
        </p:txBody>
      </p:sp>
      <p:sp>
        <p:nvSpPr>
          <p:cNvPr id="19" name="Rectangle 18"/>
          <p:cNvSpPr>
            <a:spLocks noChangeArrowheads="1"/>
          </p:cNvSpPr>
          <p:nvPr/>
        </p:nvSpPr>
        <p:spPr bwMode="auto">
          <a:xfrm>
            <a:off x="1217613" y="5195888"/>
            <a:ext cx="2147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MAIN CONCERN(S) EXPRESSED BY THE CUSTOMER IN FRONT OF THE MIRROR</a:t>
            </a:r>
          </a:p>
        </p:txBody>
      </p:sp>
      <p:sp>
        <p:nvSpPr>
          <p:cNvPr id="20" name="Rectangle 19"/>
          <p:cNvSpPr>
            <a:spLocks noChangeArrowheads="1"/>
          </p:cNvSpPr>
          <p:nvPr/>
        </p:nvSpPr>
        <p:spPr bwMode="auto">
          <a:xfrm>
            <a:off x="5722938" y="5157788"/>
            <a:ext cx="1916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800" dirty="0">
                <a:solidFill>
                  <a:prstClr val="black"/>
                </a:solidFill>
                <a:ea typeface="Microsoft YaHei" pitchFamily="34" charset="-122"/>
              </a:rPr>
              <a:t>SPECIFIC GESTURES, LIGHTING MAGNIFYING DEVICE, SKIN AGEING ATLAS</a:t>
            </a:r>
          </a:p>
        </p:txBody>
      </p:sp>
      <p:sp>
        <p:nvSpPr>
          <p:cNvPr id="22" name="ZoneTexte 21"/>
          <p:cNvSpPr txBox="1"/>
          <p:nvPr/>
        </p:nvSpPr>
        <p:spPr>
          <a:xfrm>
            <a:off x="2586038" y="5948363"/>
            <a:ext cx="4119562" cy="369887"/>
          </a:xfrm>
          <a:prstGeom prst="rect">
            <a:avLst/>
          </a:prstGeom>
          <a:noFill/>
        </p:spPr>
        <p:txBody>
          <a:bodyPr>
            <a:spAutoFit/>
          </a:bodyPr>
          <a:lstStyle/>
          <a:p>
            <a:pPr defTabSz="449263" fontAlgn="base">
              <a:spcBef>
                <a:spcPct val="0"/>
              </a:spcBef>
              <a:spcAft>
                <a:spcPct val="0"/>
              </a:spcAft>
              <a:defRPr/>
            </a:pPr>
            <a:r>
              <a:rPr lang="fr-FR" dirty="0">
                <a:solidFill>
                  <a:srgbClr val="000000"/>
                </a:solidFill>
                <a:ea typeface="Microsoft YaHei" pitchFamily="34" charset="-122"/>
              </a:rPr>
              <a:t>PROFILE DETERMINED BY THE BA</a:t>
            </a:r>
          </a:p>
        </p:txBody>
      </p:sp>
      <p:sp>
        <p:nvSpPr>
          <p:cNvPr id="26" name="Rectangle 6"/>
          <p:cNvSpPr>
            <a:spLocks noChangeArrowheads="1"/>
          </p:cNvSpPr>
          <p:nvPr/>
        </p:nvSpPr>
        <p:spPr bwMode="auto">
          <a:xfrm>
            <a:off x="34925" y="1285875"/>
            <a:ext cx="69119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p>
            <a:pPr defTabSz="449263" fontAlgn="base">
              <a:lnSpc>
                <a:spcPct val="120000"/>
              </a:lnSpc>
              <a:spcBef>
                <a:spcPct val="0"/>
              </a:spcBef>
              <a:spcAft>
                <a:spcPct val="0"/>
              </a:spcAft>
              <a:defRPr/>
            </a:pPr>
            <a:r>
              <a:rPr lang="en-US" sz="1200" b="1" dirty="0">
                <a:solidFill>
                  <a:srgbClr val="000000"/>
                </a:solidFill>
                <a:ea typeface="Microsoft YaHei" pitchFamily="34" charset="-122"/>
                <a:cs typeface="Calibri" pitchFamily="34" charset="0"/>
              </a:rPr>
              <a:t>THE COSMETIC REPLICATION OF THE CLINICAL DIAGNOSIS MADE BY Dr. PFULG </a:t>
            </a:r>
            <a:endParaRPr lang="fr-FR" sz="1100" b="1" dirty="0">
              <a:solidFill>
                <a:srgbClr val="000000"/>
              </a:solidFill>
              <a:ea typeface="Microsoft YaHei" pitchFamily="34" charset="-122"/>
              <a:cs typeface="Calibri" pitchFamily="34" charset="0"/>
            </a:endParaRPr>
          </a:p>
        </p:txBody>
      </p:sp>
      <p:sp>
        <p:nvSpPr>
          <p:cNvPr id="116754" name="Rectangle 6"/>
          <p:cNvSpPr>
            <a:spLocks noChangeArrowheads="1"/>
          </p:cNvSpPr>
          <p:nvPr/>
        </p:nvSpPr>
        <p:spPr bwMode="auto">
          <a:xfrm>
            <a:off x="1290638" y="2166938"/>
            <a:ext cx="1979612" cy="34163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sp>
        <p:nvSpPr>
          <p:cNvPr id="4" name="Rectangle 3"/>
          <p:cNvSpPr/>
          <p:nvPr/>
        </p:nvSpPr>
        <p:spPr>
          <a:xfrm>
            <a:off x="3467100" y="2166938"/>
            <a:ext cx="1979613" cy="3416300"/>
          </a:xfrm>
          <a:prstGeom prst="rect">
            <a:avLst/>
          </a:prstGeom>
          <a:noFill/>
          <a:ln w="19050" cap="flat" cmpd="sng" algn="ctr">
            <a:solidFill>
              <a:srgbClr val="AFA093"/>
            </a:solidFill>
            <a:prstDash val="solid"/>
          </a:ln>
          <a:effectLst/>
        </p:spPr>
        <p:txBody>
          <a:bodyPr anchor="ctr"/>
          <a:lstStyle/>
          <a:p>
            <a:pPr algn="ctr" defTabSz="449263" fontAlgn="base">
              <a:spcBef>
                <a:spcPct val="0"/>
              </a:spcBef>
              <a:spcAft>
                <a:spcPct val="0"/>
              </a:spcAft>
              <a:defRPr/>
            </a:pPr>
            <a:endParaRPr lang="fr-FR" kern="0">
              <a:solidFill>
                <a:srgbClr val="FFFFFF"/>
              </a:solidFill>
              <a:latin typeface="Arial" pitchFamily="34" charset="0"/>
              <a:ea typeface="Microsoft YaHei" pitchFamily="34" charset="-122"/>
            </a:endParaRPr>
          </a:p>
        </p:txBody>
      </p:sp>
      <p:sp>
        <p:nvSpPr>
          <p:cNvPr id="116756" name="Rectangle 6"/>
          <p:cNvSpPr>
            <a:spLocks noChangeArrowheads="1"/>
          </p:cNvSpPr>
          <p:nvPr/>
        </p:nvSpPr>
        <p:spPr bwMode="auto">
          <a:xfrm>
            <a:off x="5605463" y="2166938"/>
            <a:ext cx="2128837" cy="3427412"/>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pic>
        <p:nvPicPr>
          <p:cNvPr id="116757" name="Picture 5"/>
          <p:cNvPicPr>
            <a:picLocks noChangeAspect="1" noChangeArrowheads="1"/>
          </p:cNvPicPr>
          <p:nvPr/>
        </p:nvPicPr>
        <p:blipFill>
          <a:blip r:embed="rId6">
            <a:extLst>
              <a:ext uri="{28A0092B-C50C-407E-A947-70E740481C1C}">
                <a14:useLocalDpi xmlns:a14="http://schemas.microsoft.com/office/drawing/2010/main" val="0"/>
              </a:ext>
            </a:extLst>
          </a:blip>
          <a:srcRect l="3796" t="12041" r="2190" b="1707"/>
          <a:stretch>
            <a:fillRect/>
          </a:stretch>
        </p:blipFill>
        <p:spPr bwMode="auto">
          <a:xfrm>
            <a:off x="6954838" y="4340225"/>
            <a:ext cx="1619250" cy="804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6758" name="Picture 2" descr="Loupe avec lampe Rectangle ">
            <a:hlinkClick r:id="rId7" tooltip="Loupe avec lampe Rectangle "/>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62850" y="4972050"/>
            <a:ext cx="7826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59" name="Picture 3" descr="G:\DPLI_HELENA_RUBINSTEIN_POWER_Beauty\Service\3. Brand\Service &amp; CRM\Education\01- SKINCARE\Re-PLASTY\Re-PLASTY PRESCRIPTION 2014\TRAINING EN COURS\Visuel Antoine\Diagnostic0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21250" y="1622425"/>
            <a:ext cx="4984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556250" y="1558925"/>
            <a:ext cx="2211388" cy="41735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49263" fontAlgn="base">
              <a:spcBef>
                <a:spcPct val="0"/>
              </a:spcBef>
              <a:spcAft>
                <a:spcPct val="0"/>
              </a:spcAft>
              <a:defRPr/>
            </a:pPr>
            <a:endParaRPr lang="fr-FR">
              <a:solidFill>
                <a:srgbClr val="FFFFFF"/>
              </a:solidFill>
            </a:endParaRPr>
          </a:p>
        </p:txBody>
      </p:sp>
    </p:spTree>
    <p:extLst>
      <p:ext uri="{BB962C8B-B14F-4D97-AF65-F5344CB8AC3E}">
        <p14:creationId xmlns:p14="http://schemas.microsoft.com/office/powerpoint/2010/main" val="11358261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12"/>
          <p:cNvPicPr>
            <a:picLocks noChangeAspect="1" noChangeArrowheads="1"/>
          </p:cNvPicPr>
          <p:nvPr/>
        </p:nvPicPr>
        <p:blipFill>
          <a:blip r:embed="rId3">
            <a:extLst>
              <a:ext uri="{28A0092B-C50C-407E-A947-70E740481C1C}">
                <a14:useLocalDpi xmlns:a14="http://schemas.microsoft.com/office/drawing/2010/main" val="0"/>
              </a:ext>
            </a:extLst>
          </a:blip>
          <a:srcRect l="25226" t="13628" r="7857" b="19267"/>
          <a:stretch>
            <a:fillRect/>
          </a:stretch>
        </p:blipFill>
        <p:spPr bwMode="auto">
          <a:xfrm>
            <a:off x="3406775" y="2420888"/>
            <a:ext cx="5729288" cy="3103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Box 3"/>
          <p:cNvSpPr txBox="1">
            <a:spLocks noChangeArrowheads="1"/>
          </p:cNvSpPr>
          <p:nvPr/>
        </p:nvSpPr>
        <p:spPr bwMode="auto">
          <a:xfrm>
            <a:off x="1295400" y="115888"/>
            <a:ext cx="6553200"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ea typeface="ＭＳ Ｐゴシック" charset="-128"/>
              </a:defRPr>
            </a:lvl1pPr>
            <a:lvl2pPr marL="742950" indent="-285750" eaLnBrk="0" hangingPunct="0">
              <a:defRPr sz="2800">
                <a:solidFill>
                  <a:schemeClr val="tx1"/>
                </a:solidFill>
                <a:latin typeface="Arial" charset="0"/>
                <a:ea typeface="ＭＳ Ｐゴシック" charset="-128"/>
              </a:defRPr>
            </a:lvl2pPr>
            <a:lvl3pPr marL="1143000" indent="-228600" eaLnBrk="0" hangingPunct="0">
              <a:defRPr sz="2800">
                <a:solidFill>
                  <a:schemeClr val="tx1"/>
                </a:solidFill>
                <a:latin typeface="Arial" charset="0"/>
                <a:ea typeface="ＭＳ Ｐゴシック" charset="-128"/>
              </a:defRPr>
            </a:lvl3pPr>
            <a:lvl4pPr marL="1600200" indent="-228600" eaLnBrk="0" hangingPunct="0">
              <a:defRPr sz="2800">
                <a:solidFill>
                  <a:schemeClr val="tx1"/>
                </a:solidFill>
                <a:latin typeface="Arial" charset="0"/>
                <a:ea typeface="ＭＳ Ｐゴシック" charset="-128"/>
              </a:defRPr>
            </a:lvl4pPr>
            <a:lvl5pPr marL="2057400" indent="-228600" eaLnBrk="0" hangingPunct="0">
              <a:defRPr sz="2800">
                <a:solidFill>
                  <a:schemeClr val="tx1"/>
                </a:solidFill>
                <a:latin typeface="Arial" charset="0"/>
                <a:ea typeface="ＭＳ Ｐゴシック" charset="-128"/>
              </a:defRPr>
            </a:lvl5pPr>
            <a:lvl6pPr marL="2514600" indent="-228600" eaLnBrk="0" fontAlgn="base" hangingPunct="0">
              <a:spcBef>
                <a:spcPct val="0"/>
              </a:spcBef>
              <a:spcAft>
                <a:spcPct val="0"/>
              </a:spcAft>
              <a:defRPr sz="2800">
                <a:solidFill>
                  <a:schemeClr val="tx1"/>
                </a:solidFill>
                <a:latin typeface="Arial" charset="0"/>
                <a:ea typeface="ＭＳ Ｐゴシック" charset="-128"/>
              </a:defRPr>
            </a:lvl6pPr>
            <a:lvl7pPr marL="2971800" indent="-228600" eaLnBrk="0" fontAlgn="base" hangingPunct="0">
              <a:spcBef>
                <a:spcPct val="0"/>
              </a:spcBef>
              <a:spcAft>
                <a:spcPct val="0"/>
              </a:spcAft>
              <a:defRPr sz="2800">
                <a:solidFill>
                  <a:schemeClr val="tx1"/>
                </a:solidFill>
                <a:latin typeface="Arial" charset="0"/>
                <a:ea typeface="ＭＳ Ｐゴシック" charset="-128"/>
              </a:defRPr>
            </a:lvl7pPr>
            <a:lvl8pPr marL="3429000" indent="-228600" eaLnBrk="0" fontAlgn="base" hangingPunct="0">
              <a:spcBef>
                <a:spcPct val="0"/>
              </a:spcBef>
              <a:spcAft>
                <a:spcPct val="0"/>
              </a:spcAft>
              <a:defRPr sz="2800">
                <a:solidFill>
                  <a:schemeClr val="tx1"/>
                </a:solidFill>
                <a:latin typeface="Arial" charset="0"/>
                <a:ea typeface="ＭＳ Ｐゴシック" charset="-128"/>
              </a:defRPr>
            </a:lvl8pPr>
            <a:lvl9pPr marL="3886200" indent="-228600" eaLnBrk="0" fontAlgn="base" hangingPunct="0">
              <a:spcBef>
                <a:spcPct val="0"/>
              </a:spcBef>
              <a:spcAft>
                <a:spcPct val="0"/>
              </a:spcAft>
              <a:defRPr sz="2800">
                <a:solidFill>
                  <a:schemeClr val="tx1"/>
                </a:solidFill>
                <a:latin typeface="Arial" charset="0"/>
                <a:ea typeface="ＭＳ Ｐゴシック" charset="-128"/>
              </a:defRPr>
            </a:lvl9pPr>
          </a:lstStyle>
          <a:p>
            <a:pPr algn="ctr" defTabSz="449263" fontAlgn="base">
              <a:spcBef>
                <a:spcPct val="0"/>
              </a:spcBef>
              <a:spcAft>
                <a:spcPct val="0"/>
              </a:spcAft>
              <a:defRPr/>
            </a:pPr>
            <a:r>
              <a:rPr lang="en-US" sz="2200" dirty="0" smtClean="0">
                <a:solidFill>
                  <a:srgbClr val="000000"/>
                </a:solidFill>
                <a:latin typeface="Century Gothic"/>
              </a:rPr>
              <a:t>Re-PLASTY PRESCRIPTION CLINICAL DIAGNOSIS</a:t>
            </a:r>
            <a:endParaRPr lang="en-US" sz="2200" dirty="0">
              <a:solidFill>
                <a:srgbClr val="000000"/>
              </a:solidFill>
              <a:latin typeface="Century Gothic"/>
            </a:endParaRP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r>
              <a:rPr lang="fr-FR" sz="1400" dirty="0">
                <a:solidFill>
                  <a:srgbClr val="AFA093"/>
                </a:solidFill>
                <a:latin typeface="Century Gothic"/>
              </a:rPr>
              <a:t>THE « LACLINIC » CONSULTATION FOR HELENA RUBINSTEIN</a:t>
            </a:r>
          </a:p>
          <a:p>
            <a:pPr algn="ctr" defTabSz="449263" fontAlgn="base">
              <a:spcBef>
                <a:spcPct val="0"/>
              </a:spcBef>
              <a:spcAft>
                <a:spcPct val="0"/>
              </a:spcAft>
              <a:buClr>
                <a:srgbClr val="656364"/>
              </a:buClr>
              <a:buSzPct val="100000"/>
              <a:tabLst>
                <a:tab pos="0" algn="l"/>
                <a:tab pos="914400" algn="l"/>
                <a:tab pos="1828800" algn="l"/>
                <a:tab pos="2743200" algn="l"/>
                <a:tab pos="3657600" algn="l"/>
                <a:tab pos="4572000" algn="l"/>
                <a:tab pos="5484813" algn="l"/>
                <a:tab pos="6400800" algn="l"/>
                <a:tab pos="7313613" algn="l"/>
                <a:tab pos="8229600" algn="l"/>
                <a:tab pos="9142413" algn="l"/>
                <a:tab pos="10048875" algn="l"/>
              </a:tabLst>
              <a:defRPr/>
            </a:pPr>
            <a:endParaRPr lang="fr-FR" sz="100" dirty="0">
              <a:solidFill>
                <a:srgbClr val="AFA093"/>
              </a:solidFill>
              <a:latin typeface="Century Gothic"/>
            </a:endParaRPr>
          </a:p>
          <a:p>
            <a:pPr algn="ctr" defTabSz="449263" fontAlgn="base">
              <a:spcBef>
                <a:spcPct val="0"/>
              </a:spcBef>
              <a:spcAft>
                <a:spcPct val="0"/>
              </a:spcAft>
              <a:defRPr/>
            </a:pPr>
            <a:r>
              <a:rPr lang="fr-FR" sz="1600" b="1" dirty="0">
                <a:solidFill>
                  <a:srgbClr val="000000"/>
                </a:solidFill>
                <a:latin typeface="Century Gothic"/>
              </a:rPr>
              <a:t>STEP </a:t>
            </a:r>
            <a:r>
              <a:rPr lang="fr-FR" b="1" dirty="0">
                <a:solidFill>
                  <a:srgbClr val="000000"/>
                </a:solidFill>
                <a:latin typeface="Century Gothic"/>
              </a:rPr>
              <a:t>3</a:t>
            </a:r>
            <a:r>
              <a:rPr lang="fr-FR" b="1" dirty="0" smtClean="0">
                <a:solidFill>
                  <a:srgbClr val="000000"/>
                </a:solidFill>
                <a:latin typeface="Century Gothic"/>
              </a:rPr>
              <a:t> </a:t>
            </a:r>
            <a:endParaRPr lang="fr-FR" b="1" dirty="0">
              <a:solidFill>
                <a:srgbClr val="000000"/>
              </a:solidFill>
              <a:latin typeface="Century Gothic"/>
            </a:endParaRPr>
          </a:p>
        </p:txBody>
      </p:sp>
      <p:sp>
        <p:nvSpPr>
          <p:cNvPr id="12" name="ZoneTexte 11"/>
          <p:cNvSpPr txBox="1"/>
          <p:nvPr/>
        </p:nvSpPr>
        <p:spPr>
          <a:xfrm>
            <a:off x="-120650" y="1143000"/>
            <a:ext cx="3565525" cy="831850"/>
          </a:xfrm>
          <a:prstGeom prst="rect">
            <a:avLst/>
          </a:prstGeom>
          <a:noFill/>
        </p:spPr>
        <p:txBody>
          <a:bodyPr>
            <a:spAutoFit/>
          </a:bodyPr>
          <a:lstStyle/>
          <a:p>
            <a:pPr algn="ctr" defTabSz="449263" fontAlgn="base">
              <a:spcBef>
                <a:spcPct val="0"/>
              </a:spcBef>
              <a:spcAft>
                <a:spcPct val="0"/>
              </a:spcAft>
              <a:defRPr/>
            </a:pPr>
            <a:r>
              <a:rPr lang="fr-FR" sz="2300" b="1" dirty="0">
                <a:solidFill>
                  <a:prstClr val="black"/>
                </a:solidFill>
                <a:ea typeface="Microsoft YaHei" pitchFamily="34" charset="-122"/>
              </a:rPr>
              <a:t>BA MANUAL EVALUATION</a:t>
            </a:r>
          </a:p>
        </p:txBody>
      </p:sp>
      <p:sp>
        <p:nvSpPr>
          <p:cNvPr id="19" name="Rectangle 18"/>
          <p:cNvSpPr>
            <a:spLocks noChangeArrowheads="1"/>
          </p:cNvSpPr>
          <p:nvPr/>
        </p:nvSpPr>
        <p:spPr bwMode="auto">
          <a:xfrm>
            <a:off x="246063" y="5926138"/>
            <a:ext cx="2841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449263" fontAlgn="base">
              <a:spcBef>
                <a:spcPct val="0"/>
              </a:spcBef>
              <a:spcAft>
                <a:spcPct val="0"/>
              </a:spcAft>
              <a:defRPr/>
            </a:pPr>
            <a:r>
              <a:rPr lang="en-US" sz="1000" dirty="0">
                <a:solidFill>
                  <a:prstClr val="black"/>
                </a:solidFill>
                <a:ea typeface="Microsoft YaHei" pitchFamily="34" charset="-122"/>
              </a:rPr>
              <a:t>SPECIFIC GESTURES, LIGHTING MAGNIFYING DEVICE, SKIN AGEING ATLAS</a:t>
            </a:r>
          </a:p>
        </p:txBody>
      </p:sp>
      <p:sp>
        <p:nvSpPr>
          <p:cNvPr id="117766" name="Rectangle 6"/>
          <p:cNvSpPr>
            <a:spLocks noChangeArrowheads="1"/>
          </p:cNvSpPr>
          <p:nvPr/>
        </p:nvSpPr>
        <p:spPr bwMode="auto">
          <a:xfrm>
            <a:off x="12700" y="1231900"/>
            <a:ext cx="3309938" cy="5168900"/>
          </a:xfrm>
          <a:prstGeom prst="rect">
            <a:avLst/>
          </a:prstGeom>
          <a:noFill/>
          <a:ln w="19050">
            <a:solidFill>
              <a:srgbClr val="AFA093"/>
            </a:solidFill>
            <a:miter lim="800000"/>
            <a:headEnd/>
            <a:tailEnd/>
          </a:ln>
          <a:extLst>
            <a:ext uri="{909E8E84-426E-40DD-AFC4-6F175D3DCCD1}">
              <a14:hiddenFill xmlns:a14="http://schemas.microsoft.com/office/drawing/2010/main">
                <a:solidFill>
                  <a:srgbClr val="FFFFFF"/>
                </a:solidFill>
              </a14:hiddenFill>
            </a:ext>
          </a:extLst>
        </p:spPr>
        <p:txBody>
          <a:bodyPr wrap="none" lIns="91424" tIns="45712" rIns="91424" bIns="45712" anchor="ctr"/>
          <a:lstStyle/>
          <a:p>
            <a:pPr algn="ctr" defTabSz="449263" fontAlgn="base">
              <a:spcBef>
                <a:spcPct val="0"/>
              </a:spcBef>
              <a:spcAft>
                <a:spcPct val="0"/>
              </a:spcAft>
            </a:pPr>
            <a:endParaRPr lang="fr-FR" altLang="fr-FR">
              <a:solidFill>
                <a:srgbClr val="B5A692"/>
              </a:solidFill>
              <a:latin typeface="Arial" pitchFamily="34" charset="0"/>
              <a:ea typeface="Microsoft YaHei" pitchFamily="34" charset="-122"/>
            </a:endParaRPr>
          </a:p>
        </p:txBody>
      </p:sp>
      <p:pic>
        <p:nvPicPr>
          <p:cNvPr id="117767" name="Picture 4" descr="G:\DPLI_HELENA_RUBINSTEIN_POWER_Beauty\Service\3. Brand\Service &amp; CRM\Education\07- PHOTOS RETAIL + CABINE\SHOOTING RI 2013 - EXPERIENCE RE PLASTY\PHOTOS RETOUCHEES SANS INCRUSTATION\caucase jpeg bd\DSC_0652.jpg"/>
          <p:cNvPicPr>
            <a:picLocks noChangeAspect="1" noChangeArrowheads="1"/>
          </p:cNvPicPr>
          <p:nvPr/>
        </p:nvPicPr>
        <p:blipFill>
          <a:blip r:embed="rId4" cstate="print">
            <a:extLst>
              <a:ext uri="{28A0092B-C50C-407E-A947-70E740481C1C}">
                <a14:useLocalDpi xmlns:a14="http://schemas.microsoft.com/office/drawing/2010/main" val="0"/>
              </a:ext>
            </a:extLst>
          </a:blip>
          <a:srcRect l="23305" t="6108" r="39069" b="25362"/>
          <a:stretch>
            <a:fillRect/>
          </a:stretch>
        </p:blipFill>
        <p:spPr bwMode="auto">
          <a:xfrm>
            <a:off x="12700" y="1857375"/>
            <a:ext cx="3309938" cy="406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7769" name="Picture 5"/>
          <p:cNvPicPr>
            <a:picLocks noChangeAspect="1" noChangeArrowheads="1"/>
          </p:cNvPicPr>
          <p:nvPr/>
        </p:nvPicPr>
        <p:blipFill>
          <a:blip r:embed="rId5">
            <a:extLst>
              <a:ext uri="{28A0092B-C50C-407E-A947-70E740481C1C}">
                <a14:useLocalDpi xmlns:a14="http://schemas.microsoft.com/office/drawing/2010/main" val="0"/>
              </a:ext>
            </a:extLst>
          </a:blip>
          <a:srcRect l="3796" t="12041" r="2190" b="1707"/>
          <a:stretch>
            <a:fillRect/>
          </a:stretch>
        </p:blipFill>
        <p:spPr bwMode="auto">
          <a:xfrm>
            <a:off x="1601788" y="5011738"/>
            <a:ext cx="1720850" cy="85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7770" name="Picture 2" descr="Loupe avec lampe Rectangle ">
            <a:hlinkClick r:id="rId6" tooltip="Loupe avec lampe Rectangle "/>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901337">
            <a:off x="1087438" y="4854575"/>
            <a:ext cx="1150937"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208660"/>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40_Thème Office">
  <a:themeElements>
    <a:clrScheme name="35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5_Thème Office">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5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1_Thème Office">
  <a:themeElements>
    <a:clrScheme name="35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5_Thème Office">
      <a:majorFont>
        <a:latin typeface="Century Gothic"/>
        <a:ea typeface="ＭＳ Ｐゴシック"/>
        <a:cs typeface=""/>
      </a:majorFont>
      <a:minorFont>
        <a:latin typeface="Century Gothic"/>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5_Thèm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3687</Words>
  <Application>Microsoft Office PowerPoint</Application>
  <PresentationFormat>Affichage à l'écran (4:3)</PresentationFormat>
  <Paragraphs>531</Paragraphs>
  <Slides>28</Slides>
  <Notes>27</Notes>
  <HiddenSlides>0</HiddenSlides>
  <MMClips>0</MMClips>
  <ScaleCrop>false</ScaleCrop>
  <HeadingPairs>
    <vt:vector size="4" baseType="variant">
      <vt:variant>
        <vt:lpstr>Thème</vt:lpstr>
      </vt:variant>
      <vt:variant>
        <vt:i4>2</vt:i4>
      </vt:variant>
      <vt:variant>
        <vt:lpstr>Titres des diapositives</vt:lpstr>
      </vt:variant>
      <vt:variant>
        <vt:i4>28</vt:i4>
      </vt:variant>
    </vt:vector>
  </HeadingPairs>
  <TitlesOfParts>
    <vt:vector size="30" baseType="lpstr">
      <vt:lpstr>40_Thème Office</vt:lpstr>
      <vt:lpstr>41_Thème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L'Oréal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IMBERT Claire</dc:creator>
  <cp:lastModifiedBy>IMBERT Claire</cp:lastModifiedBy>
  <cp:revision>7</cp:revision>
  <dcterms:created xsi:type="dcterms:W3CDTF">2014-06-09T13:39:48Z</dcterms:created>
  <dcterms:modified xsi:type="dcterms:W3CDTF">2014-06-13T10:39:49Z</dcterms:modified>
</cp:coreProperties>
</file>